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sldIdLst>
    <p:sldId id="264" r:id="rId2"/>
    <p:sldId id="265" r:id="rId3"/>
    <p:sldId id="266" r:id="rId4"/>
    <p:sldId id="267" r:id="rId5"/>
    <p:sldId id="268" r:id="rId6"/>
    <p:sldId id="269" r:id="rId7"/>
    <p:sldId id="274" r:id="rId8"/>
    <p:sldId id="270" r:id="rId9"/>
    <p:sldId id="271" r:id="rId10"/>
    <p:sldId id="272" r:id="rId11"/>
    <p:sldId id="277" r:id="rId12"/>
    <p:sldId id="275" r:id="rId13"/>
    <p:sldId id="276" r:id="rId14"/>
    <p:sldId id="258" r:id="rId15"/>
    <p:sldId id="259" r:id="rId16"/>
    <p:sldId id="260" r:id="rId17"/>
    <p:sldId id="261" r:id="rId18"/>
    <p:sldId id="262" r:id="rId19"/>
    <p:sldId id="26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B902"/>
    <a:srgbClr val="7F2A3A"/>
    <a:srgbClr val="AC39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93"/>
    <p:restoredTop sz="96327"/>
  </p:normalViewPr>
  <p:slideViewPr>
    <p:cSldViewPr snapToGrid="0" snapToObjects="1">
      <p:cViewPr varScale="1">
        <p:scale>
          <a:sx n="114" d="100"/>
          <a:sy n="114" d="100"/>
        </p:scale>
        <p:origin x="33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Wednesday, June 9, 2021</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750013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Wednesday, June 9, 2021</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394198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Wednesday, June 9, 2021</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959510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Wednesday, June 9, 2021</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630144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Wednesday, June 9, 2021</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63460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Wednesday, June 9, 2021</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87444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Wednesday, June 9, 2021</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11959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Wednesday, June 9, 2021</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45635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Wednesday, June 9, 2021</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78905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Wednesday, June 9, 2021</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42212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Wednesday, June 9, 2021</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314792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Wednesday, June 9, 2021</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545825792"/>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redfin.com/news/data-center/" TargetMode="External"/><Relationship Id="rId2" Type="http://schemas.openxmlformats.org/officeDocument/2006/relationships/hyperlink" Target="https://www.kaggle.com/cityofLA/city-payroll-data"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6BCA9-CC32-7148-8C74-E658BD823DA9}"/>
              </a:ext>
            </a:extLst>
          </p:cNvPr>
          <p:cNvSpPr>
            <a:spLocks noGrp="1"/>
          </p:cNvSpPr>
          <p:nvPr>
            <p:ph type="ctrTitle"/>
          </p:nvPr>
        </p:nvSpPr>
        <p:spPr>
          <a:xfrm>
            <a:off x="550864" y="1051551"/>
            <a:ext cx="3812414" cy="2384898"/>
          </a:xfrm>
        </p:spPr>
        <p:txBody>
          <a:bodyPr anchor="b">
            <a:noAutofit/>
          </a:bodyPr>
          <a:lstStyle/>
          <a:p>
            <a:r>
              <a:rPr lang="en-US" sz="2800" dirty="0"/>
              <a:t>Does LA city employee compensation growth align with housing price growth?</a:t>
            </a:r>
          </a:p>
        </p:txBody>
      </p:sp>
      <p:sp>
        <p:nvSpPr>
          <p:cNvPr id="3" name="Subtitle 2">
            <a:extLst>
              <a:ext uri="{FF2B5EF4-FFF2-40B4-BE49-F238E27FC236}">
                <a16:creationId xmlns:a16="http://schemas.microsoft.com/office/drawing/2014/main" id="{C17DF715-5BCD-644A-8048-9E955B9A12E7}"/>
              </a:ext>
            </a:extLst>
          </p:cNvPr>
          <p:cNvSpPr>
            <a:spLocks noGrp="1"/>
          </p:cNvSpPr>
          <p:nvPr>
            <p:ph type="subTitle" idx="1"/>
          </p:nvPr>
        </p:nvSpPr>
        <p:spPr>
          <a:xfrm>
            <a:off x="550865" y="3786473"/>
            <a:ext cx="3565524" cy="1731656"/>
          </a:xfrm>
        </p:spPr>
        <p:txBody>
          <a:bodyPr>
            <a:normAutofit/>
          </a:bodyPr>
          <a:lstStyle/>
          <a:p>
            <a:pPr>
              <a:spcBef>
                <a:spcPts val="400"/>
              </a:spcBef>
              <a:spcAft>
                <a:spcPts val="0"/>
              </a:spcAft>
            </a:pPr>
            <a:r>
              <a:rPr lang="en-US" sz="2000" dirty="0">
                <a:solidFill>
                  <a:schemeClr val="tx1">
                    <a:alpha val="60000"/>
                  </a:schemeClr>
                </a:solidFill>
              </a:rPr>
              <a:t>Team</a:t>
            </a:r>
          </a:p>
          <a:p>
            <a:pPr>
              <a:spcBef>
                <a:spcPts val="400"/>
              </a:spcBef>
              <a:spcAft>
                <a:spcPts val="0"/>
              </a:spcAft>
            </a:pPr>
            <a:r>
              <a:rPr lang="en-US" sz="2000" dirty="0">
                <a:solidFill>
                  <a:schemeClr val="tx1">
                    <a:alpha val="60000"/>
                  </a:schemeClr>
                </a:solidFill>
              </a:rPr>
              <a:t>Susan Quiros </a:t>
            </a:r>
          </a:p>
          <a:p>
            <a:pPr>
              <a:spcBef>
                <a:spcPts val="400"/>
              </a:spcBef>
              <a:spcAft>
                <a:spcPts val="0"/>
              </a:spcAft>
            </a:pPr>
            <a:r>
              <a:rPr lang="en-US" sz="2000" dirty="0">
                <a:solidFill>
                  <a:schemeClr val="tx1">
                    <a:alpha val="60000"/>
                  </a:schemeClr>
                </a:solidFill>
              </a:rPr>
              <a:t>Elijah Abuel</a:t>
            </a:r>
          </a:p>
          <a:p>
            <a:pPr>
              <a:spcBef>
                <a:spcPts val="400"/>
              </a:spcBef>
              <a:spcAft>
                <a:spcPts val="0"/>
              </a:spcAft>
            </a:pPr>
            <a:r>
              <a:rPr lang="en-US" sz="2000" dirty="0">
                <a:solidFill>
                  <a:schemeClr val="tx1">
                    <a:alpha val="60000"/>
                  </a:schemeClr>
                </a:solidFill>
              </a:rPr>
              <a:t>Harika Peddiraju</a:t>
            </a:r>
          </a:p>
          <a:p>
            <a:pPr>
              <a:spcBef>
                <a:spcPts val="400"/>
              </a:spcBef>
              <a:spcAft>
                <a:spcPts val="0"/>
              </a:spcAft>
            </a:pPr>
            <a:r>
              <a:rPr lang="en-US" sz="2000" dirty="0">
                <a:solidFill>
                  <a:schemeClr val="tx1">
                    <a:alpha val="60000"/>
                  </a:schemeClr>
                </a:solidFill>
              </a:rPr>
              <a:t>Mohan Panga</a:t>
            </a:r>
          </a:p>
        </p:txBody>
      </p:sp>
      <p:pic>
        <p:nvPicPr>
          <p:cNvPr id="18" name="Picture 3" descr="An abstract cyber space concept">
            <a:extLst>
              <a:ext uri="{FF2B5EF4-FFF2-40B4-BE49-F238E27FC236}">
                <a16:creationId xmlns:a16="http://schemas.microsoft.com/office/drawing/2014/main" id="{E782FF76-554A-4C3A-A616-52B05D647FEB}"/>
              </a:ext>
            </a:extLst>
          </p:cNvPr>
          <p:cNvPicPr>
            <a:picLocks noChangeAspect="1"/>
          </p:cNvPicPr>
          <p:nvPr/>
        </p:nvPicPr>
        <p:blipFill rotWithShape="1">
          <a:blip r:embed="rId2"/>
          <a:srcRect l="38906"/>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spTree>
    <p:extLst>
      <p:ext uri="{BB962C8B-B14F-4D97-AF65-F5344CB8AC3E}">
        <p14:creationId xmlns:p14="http://schemas.microsoft.com/office/powerpoint/2010/main" val="3245312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DD5DD-E8E9-0240-952A-D256AD424A32}"/>
              </a:ext>
            </a:extLst>
          </p:cNvPr>
          <p:cNvSpPr>
            <a:spLocks noGrp="1"/>
          </p:cNvSpPr>
          <p:nvPr>
            <p:ph type="title"/>
          </p:nvPr>
        </p:nvSpPr>
        <p:spPr/>
        <p:txBody>
          <a:bodyPr/>
          <a:lstStyle/>
          <a:p>
            <a:r>
              <a:rPr lang="en-US" dirty="0"/>
              <a:t>Housing vs Salary Growth</a:t>
            </a:r>
          </a:p>
        </p:txBody>
      </p:sp>
      <p:pic>
        <p:nvPicPr>
          <p:cNvPr id="6" name="Picture 5" descr="Chart, waterfall chart&#10;&#10;Description automatically generated">
            <a:extLst>
              <a:ext uri="{FF2B5EF4-FFF2-40B4-BE49-F238E27FC236}">
                <a16:creationId xmlns:a16="http://schemas.microsoft.com/office/drawing/2014/main" id="{CB1B221D-8901-2643-BBE8-33BE1BC948C8}"/>
              </a:ext>
            </a:extLst>
          </p:cNvPr>
          <p:cNvPicPr>
            <a:picLocks noChangeAspect="1"/>
          </p:cNvPicPr>
          <p:nvPr/>
        </p:nvPicPr>
        <p:blipFill>
          <a:blip r:embed="rId2"/>
          <a:stretch>
            <a:fillRect/>
          </a:stretch>
        </p:blipFill>
        <p:spPr>
          <a:xfrm>
            <a:off x="820109" y="1614837"/>
            <a:ext cx="5366236" cy="3754830"/>
          </a:xfrm>
          <a:prstGeom prst="rect">
            <a:avLst/>
          </a:prstGeom>
        </p:spPr>
      </p:pic>
      <p:grpSp>
        <p:nvGrpSpPr>
          <p:cNvPr id="7" name="Group 6">
            <a:extLst>
              <a:ext uri="{FF2B5EF4-FFF2-40B4-BE49-F238E27FC236}">
                <a16:creationId xmlns:a16="http://schemas.microsoft.com/office/drawing/2014/main" id="{08918139-80FE-5248-A685-8F3002B2D7C8}"/>
              </a:ext>
            </a:extLst>
          </p:cNvPr>
          <p:cNvGrpSpPr/>
          <p:nvPr/>
        </p:nvGrpSpPr>
        <p:grpSpPr>
          <a:xfrm>
            <a:off x="1124909" y="1706653"/>
            <a:ext cx="4939748" cy="2573156"/>
            <a:chOff x="3361944" y="1618488"/>
            <a:chExt cx="6632448" cy="3419856"/>
          </a:xfrm>
        </p:grpSpPr>
        <p:sp>
          <p:nvSpPr>
            <p:cNvPr id="8" name="TextBox 7">
              <a:extLst>
                <a:ext uri="{FF2B5EF4-FFF2-40B4-BE49-F238E27FC236}">
                  <a16:creationId xmlns:a16="http://schemas.microsoft.com/office/drawing/2014/main" id="{38938070-A389-DB46-9272-107B116973D9}"/>
                </a:ext>
              </a:extLst>
            </p:cNvPr>
            <p:cNvSpPr txBox="1"/>
            <p:nvPr/>
          </p:nvSpPr>
          <p:spPr>
            <a:xfrm>
              <a:off x="6681216" y="1618488"/>
              <a:ext cx="1655064" cy="374174"/>
            </a:xfrm>
            <a:prstGeom prst="rect">
              <a:avLst/>
            </a:prstGeom>
            <a:solidFill>
              <a:schemeClr val="accent4">
                <a:lumMod val="20000"/>
                <a:lumOff val="80000"/>
                <a:alpha val="12844"/>
              </a:schemeClr>
            </a:solidFill>
          </p:spPr>
          <p:txBody>
            <a:bodyPr wrap="square" rtlCol="0">
              <a:spAutoFit/>
            </a:bodyPr>
            <a:lstStyle/>
            <a:p>
              <a:endParaRPr lang="en-US" sz="1200" dirty="0"/>
            </a:p>
          </p:txBody>
        </p:sp>
        <p:sp>
          <p:nvSpPr>
            <p:cNvPr id="9" name="Rectangle 8">
              <a:extLst>
                <a:ext uri="{FF2B5EF4-FFF2-40B4-BE49-F238E27FC236}">
                  <a16:creationId xmlns:a16="http://schemas.microsoft.com/office/drawing/2014/main" id="{0C6F4DFC-74BE-FF41-ADCF-3FEEB9658848}"/>
                </a:ext>
              </a:extLst>
            </p:cNvPr>
            <p:cNvSpPr/>
            <p:nvPr/>
          </p:nvSpPr>
          <p:spPr>
            <a:xfrm>
              <a:off x="3361944" y="1618488"/>
              <a:ext cx="1658112" cy="3419856"/>
            </a:xfrm>
            <a:prstGeom prst="rect">
              <a:avLst/>
            </a:prstGeom>
            <a:solidFill>
              <a:srgbClr val="C00000">
                <a:alpha val="188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bg1">
                      <a:lumMod val="50000"/>
                      <a:lumOff val="50000"/>
                    </a:schemeClr>
                  </a:solidFill>
                </a:rPr>
                <a:t>Fire</a:t>
              </a:r>
            </a:p>
          </p:txBody>
        </p:sp>
        <p:sp>
          <p:nvSpPr>
            <p:cNvPr id="10" name="Rectangle 9">
              <a:extLst>
                <a:ext uri="{FF2B5EF4-FFF2-40B4-BE49-F238E27FC236}">
                  <a16:creationId xmlns:a16="http://schemas.microsoft.com/office/drawing/2014/main" id="{03157668-D9D2-0A43-9A97-092170D4D0A5}"/>
                </a:ext>
              </a:extLst>
            </p:cNvPr>
            <p:cNvSpPr/>
            <p:nvPr/>
          </p:nvSpPr>
          <p:spPr>
            <a:xfrm>
              <a:off x="5020056" y="1618488"/>
              <a:ext cx="1658112" cy="3419856"/>
            </a:xfrm>
            <a:prstGeom prst="rect">
              <a:avLst/>
            </a:prstGeom>
            <a:solidFill>
              <a:srgbClr val="00B0F0">
                <a:alpha val="232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bg1">
                      <a:lumMod val="50000"/>
                      <a:lumOff val="50000"/>
                    </a:schemeClr>
                  </a:solidFill>
                </a:rPr>
                <a:t>Water &amp; Power</a:t>
              </a:r>
            </a:p>
          </p:txBody>
        </p:sp>
        <p:sp>
          <p:nvSpPr>
            <p:cNvPr id="11" name="Rectangle 10">
              <a:extLst>
                <a:ext uri="{FF2B5EF4-FFF2-40B4-BE49-F238E27FC236}">
                  <a16:creationId xmlns:a16="http://schemas.microsoft.com/office/drawing/2014/main" id="{463986F6-CEC2-8F47-A01E-A41A160CB177}"/>
                </a:ext>
              </a:extLst>
            </p:cNvPr>
            <p:cNvSpPr/>
            <p:nvPr/>
          </p:nvSpPr>
          <p:spPr>
            <a:xfrm>
              <a:off x="6678168" y="1618488"/>
              <a:ext cx="1658112" cy="3419856"/>
            </a:xfrm>
            <a:prstGeom prst="rect">
              <a:avLst/>
            </a:prstGeom>
            <a:solidFill>
              <a:srgbClr val="92D050">
                <a:alpha val="199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bg1">
                      <a:lumMod val="50000"/>
                      <a:lumOff val="50000"/>
                    </a:schemeClr>
                  </a:solidFill>
                </a:rPr>
                <a:t>Recreation &amp; Parks</a:t>
              </a:r>
            </a:p>
          </p:txBody>
        </p:sp>
        <p:sp>
          <p:nvSpPr>
            <p:cNvPr id="12" name="Rectangle 11">
              <a:extLst>
                <a:ext uri="{FF2B5EF4-FFF2-40B4-BE49-F238E27FC236}">
                  <a16:creationId xmlns:a16="http://schemas.microsoft.com/office/drawing/2014/main" id="{CA344EF1-6AC0-4147-9B0A-D43DE3327C4A}"/>
                </a:ext>
              </a:extLst>
            </p:cNvPr>
            <p:cNvSpPr/>
            <p:nvPr/>
          </p:nvSpPr>
          <p:spPr>
            <a:xfrm>
              <a:off x="8336280" y="1618488"/>
              <a:ext cx="1658112" cy="3419856"/>
            </a:xfrm>
            <a:prstGeom prst="rect">
              <a:avLst/>
            </a:prstGeom>
            <a:solidFill>
              <a:schemeClr val="accent6">
                <a:lumMod val="60000"/>
                <a:lumOff val="40000"/>
                <a:alpha val="245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bg1">
                      <a:lumMod val="50000"/>
                      <a:lumOff val="50000"/>
                    </a:schemeClr>
                  </a:solidFill>
                </a:rPr>
                <a:t>Police</a:t>
              </a:r>
            </a:p>
          </p:txBody>
        </p:sp>
      </p:grpSp>
      <p:pic>
        <p:nvPicPr>
          <p:cNvPr id="16" name="Picture 15" descr="Chart, bar chart, waterfall chart&#10;&#10;Description automatically generated">
            <a:extLst>
              <a:ext uri="{FF2B5EF4-FFF2-40B4-BE49-F238E27FC236}">
                <a16:creationId xmlns:a16="http://schemas.microsoft.com/office/drawing/2014/main" id="{0F9F770B-DDA2-9A49-9E55-17E5C90757B9}"/>
              </a:ext>
            </a:extLst>
          </p:cNvPr>
          <p:cNvPicPr>
            <a:picLocks noChangeAspect="1"/>
          </p:cNvPicPr>
          <p:nvPr/>
        </p:nvPicPr>
        <p:blipFill>
          <a:blip r:embed="rId3"/>
          <a:stretch>
            <a:fillRect/>
          </a:stretch>
        </p:blipFill>
        <p:spPr>
          <a:xfrm>
            <a:off x="6455592" y="1614837"/>
            <a:ext cx="5366236" cy="3754830"/>
          </a:xfrm>
          <a:prstGeom prst="rect">
            <a:avLst/>
          </a:prstGeom>
        </p:spPr>
      </p:pic>
      <p:grpSp>
        <p:nvGrpSpPr>
          <p:cNvPr id="17" name="Group 16">
            <a:extLst>
              <a:ext uri="{FF2B5EF4-FFF2-40B4-BE49-F238E27FC236}">
                <a16:creationId xmlns:a16="http://schemas.microsoft.com/office/drawing/2014/main" id="{890D283F-3643-C343-932B-5E7CB2402ADA}"/>
              </a:ext>
            </a:extLst>
          </p:cNvPr>
          <p:cNvGrpSpPr/>
          <p:nvPr/>
        </p:nvGrpSpPr>
        <p:grpSpPr>
          <a:xfrm>
            <a:off x="6756834" y="1673707"/>
            <a:ext cx="4939748" cy="2573156"/>
            <a:chOff x="3361944" y="1618488"/>
            <a:chExt cx="6632448" cy="3419856"/>
          </a:xfrm>
        </p:grpSpPr>
        <p:sp>
          <p:nvSpPr>
            <p:cNvPr id="18" name="TextBox 17">
              <a:extLst>
                <a:ext uri="{FF2B5EF4-FFF2-40B4-BE49-F238E27FC236}">
                  <a16:creationId xmlns:a16="http://schemas.microsoft.com/office/drawing/2014/main" id="{FB3AFE0A-78DD-B746-B52E-AD167F8DAF53}"/>
                </a:ext>
              </a:extLst>
            </p:cNvPr>
            <p:cNvSpPr txBox="1"/>
            <p:nvPr/>
          </p:nvSpPr>
          <p:spPr>
            <a:xfrm>
              <a:off x="6681216" y="1618488"/>
              <a:ext cx="1655064" cy="374174"/>
            </a:xfrm>
            <a:prstGeom prst="rect">
              <a:avLst/>
            </a:prstGeom>
            <a:solidFill>
              <a:schemeClr val="accent4">
                <a:lumMod val="20000"/>
                <a:lumOff val="80000"/>
                <a:alpha val="12844"/>
              </a:schemeClr>
            </a:solidFill>
          </p:spPr>
          <p:txBody>
            <a:bodyPr wrap="square" rtlCol="0">
              <a:spAutoFit/>
            </a:bodyPr>
            <a:lstStyle/>
            <a:p>
              <a:endParaRPr lang="en-US" sz="1200" dirty="0"/>
            </a:p>
          </p:txBody>
        </p:sp>
        <p:sp>
          <p:nvSpPr>
            <p:cNvPr id="19" name="Rectangle 18">
              <a:extLst>
                <a:ext uri="{FF2B5EF4-FFF2-40B4-BE49-F238E27FC236}">
                  <a16:creationId xmlns:a16="http://schemas.microsoft.com/office/drawing/2014/main" id="{6AD5ADB6-6275-CA40-A601-4B4FF11E44C9}"/>
                </a:ext>
              </a:extLst>
            </p:cNvPr>
            <p:cNvSpPr/>
            <p:nvPr/>
          </p:nvSpPr>
          <p:spPr>
            <a:xfrm>
              <a:off x="3361944" y="1618488"/>
              <a:ext cx="1658112" cy="3419856"/>
            </a:xfrm>
            <a:prstGeom prst="rect">
              <a:avLst/>
            </a:prstGeom>
            <a:solidFill>
              <a:srgbClr val="C00000">
                <a:alpha val="188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bg1">
                      <a:lumMod val="50000"/>
                      <a:lumOff val="50000"/>
                    </a:schemeClr>
                  </a:solidFill>
                </a:rPr>
                <a:t>Fire</a:t>
              </a:r>
            </a:p>
          </p:txBody>
        </p:sp>
        <p:sp>
          <p:nvSpPr>
            <p:cNvPr id="20" name="Rectangle 19">
              <a:extLst>
                <a:ext uri="{FF2B5EF4-FFF2-40B4-BE49-F238E27FC236}">
                  <a16:creationId xmlns:a16="http://schemas.microsoft.com/office/drawing/2014/main" id="{DE576428-9801-4641-A2EB-9A8C5F4237A8}"/>
                </a:ext>
              </a:extLst>
            </p:cNvPr>
            <p:cNvSpPr/>
            <p:nvPr/>
          </p:nvSpPr>
          <p:spPr>
            <a:xfrm>
              <a:off x="5020056" y="1618488"/>
              <a:ext cx="1658112" cy="3419856"/>
            </a:xfrm>
            <a:prstGeom prst="rect">
              <a:avLst/>
            </a:prstGeom>
            <a:solidFill>
              <a:srgbClr val="00B0F0">
                <a:alpha val="232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bg1">
                      <a:lumMod val="50000"/>
                      <a:lumOff val="50000"/>
                    </a:schemeClr>
                  </a:solidFill>
                </a:rPr>
                <a:t>Water &amp; Power</a:t>
              </a:r>
            </a:p>
          </p:txBody>
        </p:sp>
        <p:sp>
          <p:nvSpPr>
            <p:cNvPr id="21" name="Rectangle 20">
              <a:extLst>
                <a:ext uri="{FF2B5EF4-FFF2-40B4-BE49-F238E27FC236}">
                  <a16:creationId xmlns:a16="http://schemas.microsoft.com/office/drawing/2014/main" id="{8A59D824-52A3-B14B-AD31-690D5AA6A293}"/>
                </a:ext>
              </a:extLst>
            </p:cNvPr>
            <p:cNvSpPr/>
            <p:nvPr/>
          </p:nvSpPr>
          <p:spPr>
            <a:xfrm>
              <a:off x="6678168" y="1618488"/>
              <a:ext cx="1658112" cy="3419856"/>
            </a:xfrm>
            <a:prstGeom prst="rect">
              <a:avLst/>
            </a:prstGeom>
            <a:solidFill>
              <a:srgbClr val="92D050">
                <a:alpha val="199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bg1">
                      <a:lumMod val="50000"/>
                      <a:lumOff val="50000"/>
                    </a:schemeClr>
                  </a:solidFill>
                </a:rPr>
                <a:t>Recreation &amp; Parks</a:t>
              </a:r>
            </a:p>
          </p:txBody>
        </p:sp>
        <p:sp>
          <p:nvSpPr>
            <p:cNvPr id="22" name="Rectangle 21">
              <a:extLst>
                <a:ext uri="{FF2B5EF4-FFF2-40B4-BE49-F238E27FC236}">
                  <a16:creationId xmlns:a16="http://schemas.microsoft.com/office/drawing/2014/main" id="{151C697B-0530-084D-9099-4AD1E71974D6}"/>
                </a:ext>
              </a:extLst>
            </p:cNvPr>
            <p:cNvSpPr/>
            <p:nvPr/>
          </p:nvSpPr>
          <p:spPr>
            <a:xfrm>
              <a:off x="8336280" y="1618488"/>
              <a:ext cx="1658112" cy="3419856"/>
            </a:xfrm>
            <a:prstGeom prst="rect">
              <a:avLst/>
            </a:prstGeom>
            <a:solidFill>
              <a:schemeClr val="accent6">
                <a:lumMod val="60000"/>
                <a:lumOff val="40000"/>
                <a:alpha val="245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bg1">
                      <a:lumMod val="50000"/>
                      <a:lumOff val="50000"/>
                    </a:schemeClr>
                  </a:solidFill>
                </a:rPr>
                <a:t>Police</a:t>
              </a:r>
            </a:p>
          </p:txBody>
        </p:sp>
      </p:grpSp>
    </p:spTree>
    <p:extLst>
      <p:ext uri="{BB962C8B-B14F-4D97-AF65-F5344CB8AC3E}">
        <p14:creationId xmlns:p14="http://schemas.microsoft.com/office/powerpoint/2010/main" val="4073231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1015F-5747-42AB-8FC1-38AE24D19F5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C6AD12F-49AA-471E-87F4-65E1B904EB43}"/>
              </a:ext>
            </a:extLst>
          </p:cNvPr>
          <p:cNvSpPr>
            <a:spLocks noGrp="1"/>
          </p:cNvSpPr>
          <p:nvPr>
            <p:ph idx="1"/>
          </p:nvPr>
        </p:nvSpPr>
        <p:spPr>
          <a:xfrm>
            <a:off x="550862" y="2113199"/>
            <a:ext cx="10237380" cy="3979625"/>
          </a:xfrm>
        </p:spPr>
        <p:txBody>
          <a:bodyPr>
            <a:normAutofit fontScale="85000" lnSpcReduction="20000"/>
          </a:bodyPr>
          <a:lstStyle/>
          <a:p>
            <a:pPr marL="0" indent="0">
              <a:buNone/>
            </a:pPr>
            <a:r>
              <a:rPr lang="en-US" dirty="0"/>
              <a:t>Through our analysis, we can conclude that:</a:t>
            </a:r>
          </a:p>
          <a:p>
            <a:pPr marL="0" indent="0">
              <a:buNone/>
            </a:pPr>
            <a:r>
              <a:rPr lang="en-US" dirty="0"/>
              <a:t>Out of the 16 different job class titles, only 2 of them are aligned with the housing percentage growth respect to the base payment. However, we get a different scenario when comparing the housing growth with the total payments, here a total of 9  class job titles show that are aligned with the same tendency  and this effect can be explained by the overtime payments and bonuses that are added to the base pay through the fiscal year. Additionally,  another interesting point that stands up from our analysis is that the water and power department has an anomaly in how the salaries behave through the years, we conducted a further exploration that has evidenced a decline in average base pay, the violin/strip plot and the box and whisker plots in slide 13 shows how the inter quartile range has a downward trend implying the increasing population of employees with lower base pay . this signifies the increasing trend in more entry level employees vs mid senior or senior employees.</a:t>
            </a:r>
          </a:p>
          <a:p>
            <a:endParaRPr lang="en-US" dirty="0"/>
          </a:p>
        </p:txBody>
      </p:sp>
    </p:spTree>
    <p:extLst>
      <p:ext uri="{BB962C8B-B14F-4D97-AF65-F5344CB8AC3E}">
        <p14:creationId xmlns:p14="http://schemas.microsoft.com/office/powerpoint/2010/main" val="804861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52E51AF5-48D3-4054-8DA6-0F5AF6869444}"/>
              </a:ext>
            </a:extLst>
          </p:cNvPr>
          <p:cNvSpPr>
            <a:spLocks noGrp="1"/>
          </p:cNvSpPr>
          <p:nvPr>
            <p:ph idx="1"/>
          </p:nvPr>
        </p:nvSpPr>
        <p:spPr>
          <a:xfrm>
            <a:off x="4009680" y="2468879"/>
            <a:ext cx="4029088" cy="1089329"/>
          </a:xfrm>
        </p:spPr>
        <p:txBody>
          <a:bodyPr>
            <a:normAutofit/>
          </a:bodyPr>
          <a:lstStyle/>
          <a:p>
            <a:pPr marL="0" indent="0">
              <a:buNone/>
            </a:pPr>
            <a:r>
              <a:rPr lang="en-US" sz="5400" b="1" dirty="0"/>
              <a:t>Questions ?</a:t>
            </a:r>
          </a:p>
        </p:txBody>
      </p:sp>
    </p:spTree>
    <p:extLst>
      <p:ext uri="{BB962C8B-B14F-4D97-AF65-F5344CB8AC3E}">
        <p14:creationId xmlns:p14="http://schemas.microsoft.com/office/powerpoint/2010/main" val="634072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E47D-D5C0-1A4D-9D8A-C2B3E8AE303A}"/>
              </a:ext>
            </a:extLst>
          </p:cNvPr>
          <p:cNvSpPr>
            <a:spLocks noGrp="1"/>
          </p:cNvSpPr>
          <p:nvPr>
            <p:ph type="title"/>
          </p:nvPr>
        </p:nvSpPr>
        <p:spPr/>
        <p:txBody>
          <a:bodyPr/>
          <a:lstStyle/>
          <a:p>
            <a:r>
              <a:rPr lang="en-US" dirty="0"/>
              <a:t>Back up</a:t>
            </a:r>
          </a:p>
        </p:txBody>
      </p:sp>
      <p:pic>
        <p:nvPicPr>
          <p:cNvPr id="5" name="Content Placeholder 4" descr="Chart, box and whisker chart&#10;&#10;Description automatically generated">
            <a:extLst>
              <a:ext uri="{FF2B5EF4-FFF2-40B4-BE49-F238E27FC236}">
                <a16:creationId xmlns:a16="http://schemas.microsoft.com/office/drawing/2014/main" id="{B8218634-98E2-4F6C-BBFB-C52B1261F7CA}"/>
              </a:ext>
            </a:extLst>
          </p:cNvPr>
          <p:cNvPicPr>
            <a:picLocks noGrp="1" noChangeAspect="1"/>
          </p:cNvPicPr>
          <p:nvPr>
            <p:ph idx="1"/>
          </p:nvPr>
        </p:nvPicPr>
        <p:blipFill>
          <a:blip r:embed="rId2"/>
          <a:stretch>
            <a:fillRect/>
          </a:stretch>
        </p:blipFill>
        <p:spPr>
          <a:xfrm>
            <a:off x="145012" y="172333"/>
            <a:ext cx="5838061" cy="3417883"/>
          </a:xfrm>
        </p:spPr>
      </p:pic>
      <p:pic>
        <p:nvPicPr>
          <p:cNvPr id="7" name="Picture 6" descr="Chart, box and whisker chart&#10;&#10;Description automatically generated">
            <a:extLst>
              <a:ext uri="{FF2B5EF4-FFF2-40B4-BE49-F238E27FC236}">
                <a16:creationId xmlns:a16="http://schemas.microsoft.com/office/drawing/2014/main" id="{42A3937D-8AAB-4624-A014-4F810B32F36C}"/>
              </a:ext>
            </a:extLst>
          </p:cNvPr>
          <p:cNvPicPr>
            <a:picLocks noChangeAspect="1"/>
          </p:cNvPicPr>
          <p:nvPr/>
        </p:nvPicPr>
        <p:blipFill>
          <a:blip r:embed="rId3"/>
          <a:stretch>
            <a:fillRect/>
          </a:stretch>
        </p:blipFill>
        <p:spPr>
          <a:xfrm>
            <a:off x="6152463" y="172333"/>
            <a:ext cx="5838061" cy="3417883"/>
          </a:xfrm>
          <a:prstGeom prst="rect">
            <a:avLst/>
          </a:prstGeom>
        </p:spPr>
      </p:pic>
      <p:pic>
        <p:nvPicPr>
          <p:cNvPr id="9" name="Picture 8" descr="Chart&#10;&#10;Description automatically generated">
            <a:extLst>
              <a:ext uri="{FF2B5EF4-FFF2-40B4-BE49-F238E27FC236}">
                <a16:creationId xmlns:a16="http://schemas.microsoft.com/office/drawing/2014/main" id="{4F60CE9B-41C7-49C9-9D2E-1B6231AAC5A1}"/>
              </a:ext>
            </a:extLst>
          </p:cNvPr>
          <p:cNvPicPr>
            <a:picLocks noChangeAspect="1"/>
          </p:cNvPicPr>
          <p:nvPr/>
        </p:nvPicPr>
        <p:blipFill>
          <a:blip r:embed="rId4"/>
          <a:stretch>
            <a:fillRect/>
          </a:stretch>
        </p:blipFill>
        <p:spPr>
          <a:xfrm>
            <a:off x="145012" y="3677478"/>
            <a:ext cx="5838061" cy="3081130"/>
          </a:xfrm>
          <a:prstGeom prst="rect">
            <a:avLst/>
          </a:prstGeom>
        </p:spPr>
      </p:pic>
      <p:pic>
        <p:nvPicPr>
          <p:cNvPr id="11" name="Picture 10">
            <a:extLst>
              <a:ext uri="{FF2B5EF4-FFF2-40B4-BE49-F238E27FC236}">
                <a16:creationId xmlns:a16="http://schemas.microsoft.com/office/drawing/2014/main" id="{590D8126-CAD0-4B0C-B011-F9B90A0118E1}"/>
              </a:ext>
            </a:extLst>
          </p:cNvPr>
          <p:cNvPicPr>
            <a:picLocks noChangeAspect="1"/>
          </p:cNvPicPr>
          <p:nvPr/>
        </p:nvPicPr>
        <p:blipFill>
          <a:blip r:embed="rId5"/>
          <a:stretch>
            <a:fillRect/>
          </a:stretch>
        </p:blipFill>
        <p:spPr>
          <a:xfrm>
            <a:off x="6152463" y="3666918"/>
            <a:ext cx="5838061" cy="3091690"/>
          </a:xfrm>
          <a:prstGeom prst="rect">
            <a:avLst/>
          </a:prstGeom>
        </p:spPr>
      </p:pic>
    </p:spTree>
    <p:extLst>
      <p:ext uri="{BB962C8B-B14F-4D97-AF65-F5344CB8AC3E}">
        <p14:creationId xmlns:p14="http://schemas.microsoft.com/office/powerpoint/2010/main" val="1159193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D5125-7D62-0140-B490-58078BFEACB6}"/>
              </a:ext>
            </a:extLst>
          </p:cNvPr>
          <p:cNvSpPr>
            <a:spLocks noGrp="1"/>
          </p:cNvSpPr>
          <p:nvPr>
            <p:ph type="title"/>
          </p:nvPr>
        </p:nvSpPr>
        <p:spPr/>
        <p:txBody>
          <a:bodyPr/>
          <a:lstStyle/>
          <a:p>
            <a:r>
              <a:rPr lang="en-US" dirty="0"/>
              <a:t>Job Titles: Filtered</a:t>
            </a:r>
          </a:p>
        </p:txBody>
      </p:sp>
      <p:pic>
        <p:nvPicPr>
          <p:cNvPr id="4" name="Picture 3">
            <a:extLst>
              <a:ext uri="{FF2B5EF4-FFF2-40B4-BE49-F238E27FC236}">
                <a16:creationId xmlns:a16="http://schemas.microsoft.com/office/drawing/2014/main" id="{D17AB42D-17E6-D141-AD89-696A594F849B}"/>
              </a:ext>
            </a:extLst>
          </p:cNvPr>
          <p:cNvPicPr>
            <a:picLocks noChangeAspect="1"/>
          </p:cNvPicPr>
          <p:nvPr/>
        </p:nvPicPr>
        <p:blipFill>
          <a:blip r:embed="rId2"/>
          <a:stretch>
            <a:fillRect/>
          </a:stretch>
        </p:blipFill>
        <p:spPr>
          <a:xfrm>
            <a:off x="623152" y="1908764"/>
            <a:ext cx="5472848" cy="3040471"/>
          </a:xfrm>
          <a:prstGeom prst="rect">
            <a:avLst/>
          </a:prstGeom>
          <a:solidFill>
            <a:schemeClr val="tx1"/>
          </a:solidFill>
        </p:spPr>
      </p:pic>
      <p:pic>
        <p:nvPicPr>
          <p:cNvPr id="5" name="Picture 4" descr="Chart&#10;&#10;Description automatically generated">
            <a:extLst>
              <a:ext uri="{FF2B5EF4-FFF2-40B4-BE49-F238E27FC236}">
                <a16:creationId xmlns:a16="http://schemas.microsoft.com/office/drawing/2014/main" id="{1448C62F-AD3D-D84E-8C3F-28D9099D33FE}"/>
              </a:ext>
            </a:extLst>
          </p:cNvPr>
          <p:cNvPicPr>
            <a:picLocks noChangeAspect="1"/>
          </p:cNvPicPr>
          <p:nvPr/>
        </p:nvPicPr>
        <p:blipFill rotWithShape="1">
          <a:blip r:embed="rId3"/>
          <a:srcRect l="3089" r="7867"/>
          <a:stretch/>
        </p:blipFill>
        <p:spPr>
          <a:xfrm>
            <a:off x="7217846" y="1908762"/>
            <a:ext cx="4543242" cy="3040471"/>
          </a:xfrm>
          <a:prstGeom prst="rect">
            <a:avLst/>
          </a:prstGeom>
        </p:spPr>
      </p:pic>
      <p:sp>
        <p:nvSpPr>
          <p:cNvPr id="6" name="Chevron 5">
            <a:extLst>
              <a:ext uri="{FF2B5EF4-FFF2-40B4-BE49-F238E27FC236}">
                <a16:creationId xmlns:a16="http://schemas.microsoft.com/office/drawing/2014/main" id="{93CB414B-E895-3C44-BFAC-77C33569D20A}"/>
              </a:ext>
            </a:extLst>
          </p:cNvPr>
          <p:cNvSpPr/>
          <p:nvPr/>
        </p:nvSpPr>
        <p:spPr>
          <a:xfrm>
            <a:off x="6509951" y="3166416"/>
            <a:ext cx="518425" cy="52516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a:extLst>
              <a:ext uri="{FF2B5EF4-FFF2-40B4-BE49-F238E27FC236}">
                <a16:creationId xmlns:a16="http://schemas.microsoft.com/office/drawing/2014/main" id="{C2AFC7DE-E0E7-AC46-AD32-C31F714880EC}"/>
              </a:ext>
            </a:extLst>
          </p:cNvPr>
          <p:cNvSpPr/>
          <p:nvPr/>
        </p:nvSpPr>
        <p:spPr>
          <a:xfrm>
            <a:off x="6233984" y="3166416"/>
            <a:ext cx="518425" cy="52516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73450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CA836-4AC4-0742-AE23-3672A9920B47}"/>
              </a:ext>
            </a:extLst>
          </p:cNvPr>
          <p:cNvSpPr>
            <a:spLocks noGrp="1"/>
          </p:cNvSpPr>
          <p:nvPr>
            <p:ph type="title"/>
          </p:nvPr>
        </p:nvSpPr>
        <p:spPr/>
        <p:txBody>
          <a:bodyPr/>
          <a:lstStyle/>
          <a:p>
            <a:r>
              <a:rPr lang="en-US" dirty="0"/>
              <a:t>Base Pay based on Pay Grade</a:t>
            </a:r>
          </a:p>
        </p:txBody>
      </p:sp>
      <p:pic>
        <p:nvPicPr>
          <p:cNvPr id="5" name="Picture 2">
            <a:extLst>
              <a:ext uri="{FF2B5EF4-FFF2-40B4-BE49-F238E27FC236}">
                <a16:creationId xmlns:a16="http://schemas.microsoft.com/office/drawing/2014/main" id="{E81D9A8A-6243-7A42-AD8C-F913609FFA1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66700"/>
          <a:stretch/>
        </p:blipFill>
        <p:spPr bwMode="auto">
          <a:xfrm>
            <a:off x="621227" y="1220606"/>
            <a:ext cx="5965779" cy="2208394"/>
          </a:xfrm>
          <a:prstGeom prst="rect">
            <a:avLst/>
          </a:prstGeom>
          <a:solidFill>
            <a:schemeClr val="tx1"/>
          </a:solidFill>
        </p:spPr>
      </p:pic>
      <p:pic>
        <p:nvPicPr>
          <p:cNvPr id="7" name="Picture 6" descr="Chart, scatter chart, box and whisker chart&#10;&#10;Description automatically generated">
            <a:extLst>
              <a:ext uri="{FF2B5EF4-FFF2-40B4-BE49-F238E27FC236}">
                <a16:creationId xmlns:a16="http://schemas.microsoft.com/office/drawing/2014/main" id="{18CCC9E3-6081-A449-B4A8-84EF39BEB486}"/>
              </a:ext>
            </a:extLst>
          </p:cNvPr>
          <p:cNvPicPr>
            <a:picLocks noChangeAspect="1"/>
          </p:cNvPicPr>
          <p:nvPr/>
        </p:nvPicPr>
        <p:blipFill rotWithShape="1">
          <a:blip r:embed="rId3"/>
          <a:srcRect l="1279" r="3846"/>
          <a:stretch/>
        </p:blipFill>
        <p:spPr>
          <a:xfrm>
            <a:off x="5675359" y="3578056"/>
            <a:ext cx="5965779" cy="2963858"/>
          </a:xfrm>
          <a:prstGeom prst="rect">
            <a:avLst/>
          </a:prstGeom>
        </p:spPr>
      </p:pic>
    </p:spTree>
    <p:extLst>
      <p:ext uri="{BB962C8B-B14F-4D97-AF65-F5344CB8AC3E}">
        <p14:creationId xmlns:p14="http://schemas.microsoft.com/office/powerpoint/2010/main" val="1593430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F75CF-BF5C-5D4F-9693-DA6FFCFAA29E}"/>
              </a:ext>
            </a:extLst>
          </p:cNvPr>
          <p:cNvSpPr>
            <a:spLocks noGrp="1"/>
          </p:cNvSpPr>
          <p:nvPr>
            <p:ph type="title"/>
          </p:nvPr>
        </p:nvSpPr>
        <p:spPr/>
        <p:txBody>
          <a:bodyPr/>
          <a:lstStyle/>
          <a:p>
            <a:r>
              <a:rPr lang="en-US" dirty="0"/>
              <a:t>Base Pay per Job Class</a:t>
            </a:r>
          </a:p>
        </p:txBody>
      </p:sp>
      <p:pic>
        <p:nvPicPr>
          <p:cNvPr id="7" name="Picture 6" descr="Table&#10;&#10;Description automatically generated">
            <a:extLst>
              <a:ext uri="{FF2B5EF4-FFF2-40B4-BE49-F238E27FC236}">
                <a16:creationId xmlns:a16="http://schemas.microsoft.com/office/drawing/2014/main" id="{B594E73C-E7D4-9743-91D8-3F0E0D357DFD}"/>
              </a:ext>
            </a:extLst>
          </p:cNvPr>
          <p:cNvPicPr>
            <a:picLocks noChangeAspect="1"/>
          </p:cNvPicPr>
          <p:nvPr/>
        </p:nvPicPr>
        <p:blipFill>
          <a:blip r:embed="rId2"/>
          <a:stretch>
            <a:fillRect/>
          </a:stretch>
        </p:blipFill>
        <p:spPr>
          <a:xfrm>
            <a:off x="771889" y="1696723"/>
            <a:ext cx="4026031" cy="3961688"/>
          </a:xfrm>
          <a:prstGeom prst="rect">
            <a:avLst/>
          </a:prstGeom>
        </p:spPr>
      </p:pic>
      <p:pic>
        <p:nvPicPr>
          <p:cNvPr id="9" name="Picture 8" descr="Chart, scatter chart, box and whisker chart&#10;&#10;Description automatically generated">
            <a:extLst>
              <a:ext uri="{FF2B5EF4-FFF2-40B4-BE49-F238E27FC236}">
                <a16:creationId xmlns:a16="http://schemas.microsoft.com/office/drawing/2014/main" id="{D0463AA9-7A99-1542-B1B5-9AEFCCDAC876}"/>
              </a:ext>
            </a:extLst>
          </p:cNvPr>
          <p:cNvPicPr>
            <a:picLocks noChangeAspect="1"/>
          </p:cNvPicPr>
          <p:nvPr/>
        </p:nvPicPr>
        <p:blipFill rotWithShape="1">
          <a:blip r:embed="rId3"/>
          <a:srcRect l="3187" r="5829"/>
          <a:stretch/>
        </p:blipFill>
        <p:spPr>
          <a:xfrm>
            <a:off x="5500636" y="1996391"/>
            <a:ext cx="6140502" cy="3181089"/>
          </a:xfrm>
          <a:prstGeom prst="rect">
            <a:avLst/>
          </a:prstGeom>
        </p:spPr>
      </p:pic>
    </p:spTree>
    <p:extLst>
      <p:ext uri="{BB962C8B-B14F-4D97-AF65-F5344CB8AC3E}">
        <p14:creationId xmlns:p14="http://schemas.microsoft.com/office/powerpoint/2010/main" val="2284990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2A8D-012C-BC4D-A637-878861227FFD}"/>
              </a:ext>
            </a:extLst>
          </p:cNvPr>
          <p:cNvSpPr>
            <a:spLocks noGrp="1"/>
          </p:cNvSpPr>
          <p:nvPr>
            <p:ph type="title"/>
          </p:nvPr>
        </p:nvSpPr>
        <p:spPr/>
        <p:txBody>
          <a:bodyPr/>
          <a:lstStyle/>
          <a:p>
            <a:r>
              <a:rPr lang="en-US" dirty="0"/>
              <a:t>Yearly Data</a:t>
            </a:r>
          </a:p>
        </p:txBody>
      </p:sp>
      <p:pic>
        <p:nvPicPr>
          <p:cNvPr id="5" name="Picture 4" descr="Chart, box and whisker chart&#10;&#10;Description automatically generated">
            <a:extLst>
              <a:ext uri="{FF2B5EF4-FFF2-40B4-BE49-F238E27FC236}">
                <a16:creationId xmlns:a16="http://schemas.microsoft.com/office/drawing/2014/main" id="{A9A247E2-5C4B-B143-B7AA-5D091261C67B}"/>
              </a:ext>
            </a:extLst>
          </p:cNvPr>
          <p:cNvPicPr>
            <a:picLocks noChangeAspect="1"/>
          </p:cNvPicPr>
          <p:nvPr/>
        </p:nvPicPr>
        <p:blipFill rotWithShape="1">
          <a:blip r:embed="rId2"/>
          <a:srcRect l="4990" r="13336"/>
          <a:stretch/>
        </p:blipFill>
        <p:spPr>
          <a:xfrm>
            <a:off x="550862" y="1534160"/>
            <a:ext cx="5128053" cy="3614248"/>
          </a:xfrm>
          <a:prstGeom prst="rect">
            <a:avLst/>
          </a:prstGeom>
        </p:spPr>
      </p:pic>
      <p:pic>
        <p:nvPicPr>
          <p:cNvPr id="6" name="Picture 5" descr="Chart, bar chart&#10;&#10;Description automatically generated">
            <a:extLst>
              <a:ext uri="{FF2B5EF4-FFF2-40B4-BE49-F238E27FC236}">
                <a16:creationId xmlns:a16="http://schemas.microsoft.com/office/drawing/2014/main" id="{FDE0C7FB-166A-8E4F-825D-25CC0704E90F}"/>
              </a:ext>
            </a:extLst>
          </p:cNvPr>
          <p:cNvPicPr>
            <a:picLocks noChangeAspect="1"/>
          </p:cNvPicPr>
          <p:nvPr/>
        </p:nvPicPr>
        <p:blipFill>
          <a:blip r:embed="rId3"/>
          <a:stretch>
            <a:fillRect/>
          </a:stretch>
        </p:blipFill>
        <p:spPr>
          <a:xfrm>
            <a:off x="5950902" y="2382450"/>
            <a:ext cx="5833324" cy="3926275"/>
          </a:xfrm>
          <a:prstGeom prst="rect">
            <a:avLst/>
          </a:prstGeom>
        </p:spPr>
      </p:pic>
    </p:spTree>
    <p:extLst>
      <p:ext uri="{BB962C8B-B14F-4D97-AF65-F5344CB8AC3E}">
        <p14:creationId xmlns:p14="http://schemas.microsoft.com/office/powerpoint/2010/main" val="4225894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8A4FC-E5E4-0040-BFE8-BB2C4906F570}"/>
              </a:ext>
            </a:extLst>
          </p:cNvPr>
          <p:cNvSpPr>
            <a:spLocks noGrp="1"/>
          </p:cNvSpPr>
          <p:nvPr>
            <p:ph type="title"/>
          </p:nvPr>
        </p:nvSpPr>
        <p:spPr/>
        <p:txBody>
          <a:bodyPr/>
          <a:lstStyle/>
          <a:p>
            <a:r>
              <a:rPr lang="en-US" dirty="0"/>
              <a:t>Data Summary</a:t>
            </a:r>
          </a:p>
        </p:txBody>
      </p:sp>
      <p:pic>
        <p:nvPicPr>
          <p:cNvPr id="6" name="Picture 5" descr="Table&#10;&#10;Description automatically generated">
            <a:extLst>
              <a:ext uri="{FF2B5EF4-FFF2-40B4-BE49-F238E27FC236}">
                <a16:creationId xmlns:a16="http://schemas.microsoft.com/office/drawing/2014/main" id="{67FBCD3D-703C-3C46-BB29-A5DE9E846A46}"/>
              </a:ext>
            </a:extLst>
          </p:cNvPr>
          <p:cNvPicPr>
            <a:picLocks noChangeAspect="1"/>
          </p:cNvPicPr>
          <p:nvPr/>
        </p:nvPicPr>
        <p:blipFill>
          <a:blip r:embed="rId2"/>
          <a:stretch>
            <a:fillRect/>
          </a:stretch>
        </p:blipFill>
        <p:spPr>
          <a:xfrm>
            <a:off x="2817339" y="1387776"/>
            <a:ext cx="7154563" cy="4948310"/>
          </a:xfrm>
          <a:prstGeom prst="rect">
            <a:avLst/>
          </a:prstGeom>
        </p:spPr>
      </p:pic>
    </p:spTree>
    <p:extLst>
      <p:ext uri="{BB962C8B-B14F-4D97-AF65-F5344CB8AC3E}">
        <p14:creationId xmlns:p14="http://schemas.microsoft.com/office/powerpoint/2010/main" val="720855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8" name="Freeform: Shape 3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Freeform: Shape 4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3" name="Rectangle 4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D5F76F-0BE2-A648-BAD0-9C88DCC3EAF5}"/>
              </a:ext>
            </a:extLst>
          </p:cNvPr>
          <p:cNvSpPr>
            <a:spLocks noGrp="1"/>
          </p:cNvSpPr>
          <p:nvPr>
            <p:ph type="title"/>
          </p:nvPr>
        </p:nvSpPr>
        <p:spPr>
          <a:xfrm>
            <a:off x="1163943" y="957361"/>
            <a:ext cx="4070565" cy="1562959"/>
          </a:xfrm>
        </p:spPr>
        <p:txBody>
          <a:bodyPr vert="horz" wrap="square" lIns="0" tIns="0" rIns="0" bIns="0" rtlCol="0" anchor="t" anchorCtr="0">
            <a:normAutofit/>
          </a:bodyPr>
          <a:lstStyle/>
          <a:p>
            <a:r>
              <a:rPr lang="en-US" sz="4800" kern="1200" dirty="0">
                <a:solidFill>
                  <a:schemeClr val="tx1"/>
                </a:solidFill>
                <a:latin typeface="+mj-lt"/>
                <a:ea typeface="+mj-ea"/>
                <a:cs typeface="+mj-cs"/>
              </a:rPr>
              <a:t>House affordability</a:t>
            </a:r>
          </a:p>
        </p:txBody>
      </p:sp>
      <p:sp>
        <p:nvSpPr>
          <p:cNvPr id="45" name="Freeform: Shape 44">
            <a:extLst>
              <a:ext uri="{FF2B5EF4-FFF2-40B4-BE49-F238E27FC236}">
                <a16:creationId xmlns:a16="http://schemas.microsoft.com/office/drawing/2014/main" id="{F93F2225-A437-4D78-A51D-D6083A86B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875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Picture 8" descr="Graphical user interface, website&#10;&#10;Description automatically generated">
            <a:extLst>
              <a:ext uri="{FF2B5EF4-FFF2-40B4-BE49-F238E27FC236}">
                <a16:creationId xmlns:a16="http://schemas.microsoft.com/office/drawing/2014/main" id="{AE50CCAA-2E77-4A45-AD02-93F70030EA7C}"/>
              </a:ext>
            </a:extLst>
          </p:cNvPr>
          <p:cNvPicPr>
            <a:picLocks noChangeAspect="1"/>
          </p:cNvPicPr>
          <p:nvPr/>
        </p:nvPicPr>
        <p:blipFill rotWithShape="1">
          <a:blip r:embed="rId2"/>
          <a:srcRect r="3" b="1689"/>
          <a:stretch/>
        </p:blipFill>
        <p:spPr>
          <a:xfrm>
            <a:off x="6100217" y="137319"/>
            <a:ext cx="5656601" cy="4699243"/>
          </a:xfrm>
          <a:custGeom>
            <a:avLst/>
            <a:gdLst/>
            <a:ahLst/>
            <a:cxnLst/>
            <a:rect l="l" t="t" r="r" b="b"/>
            <a:pathLst>
              <a:path w="5051425" h="4196491">
                <a:moveTo>
                  <a:pt x="0" y="0"/>
                </a:moveTo>
                <a:lnTo>
                  <a:pt x="5051425" y="0"/>
                </a:lnTo>
                <a:lnTo>
                  <a:pt x="5051425" y="4196491"/>
                </a:lnTo>
                <a:lnTo>
                  <a:pt x="0" y="4196491"/>
                </a:lnTo>
                <a:close/>
              </a:path>
            </a:pathLst>
          </a:custGeom>
        </p:spPr>
      </p:pic>
      <p:pic>
        <p:nvPicPr>
          <p:cNvPr id="7" name="Picture 6" descr="Graphical user interface, text, application, email&#10;&#10;Description automatically generated">
            <a:extLst>
              <a:ext uri="{FF2B5EF4-FFF2-40B4-BE49-F238E27FC236}">
                <a16:creationId xmlns:a16="http://schemas.microsoft.com/office/drawing/2014/main" id="{71048C74-6EFF-084E-8C69-8034F4D9C21A}"/>
              </a:ext>
            </a:extLst>
          </p:cNvPr>
          <p:cNvPicPr>
            <a:picLocks noChangeAspect="1"/>
          </p:cNvPicPr>
          <p:nvPr/>
        </p:nvPicPr>
        <p:blipFill rotWithShape="1">
          <a:blip r:embed="rId3"/>
          <a:srcRect l="1828" t="328" r="618" b="-328"/>
          <a:stretch/>
        </p:blipFill>
        <p:spPr>
          <a:xfrm>
            <a:off x="363888" y="2988904"/>
            <a:ext cx="11392930" cy="3649506"/>
          </a:xfrm>
          <a:custGeom>
            <a:avLst/>
            <a:gdLst/>
            <a:ahLst/>
            <a:cxnLst/>
            <a:rect l="l" t="t" r="r" b="b"/>
            <a:pathLst>
              <a:path w="7140575" h="4196491">
                <a:moveTo>
                  <a:pt x="0" y="0"/>
                </a:moveTo>
                <a:lnTo>
                  <a:pt x="7140575" y="0"/>
                </a:lnTo>
                <a:lnTo>
                  <a:pt x="7140575" y="4196491"/>
                </a:lnTo>
                <a:lnTo>
                  <a:pt x="0" y="4196491"/>
                </a:lnTo>
                <a:close/>
              </a:path>
            </a:pathLst>
          </a:custGeom>
        </p:spPr>
      </p:pic>
      <p:sp>
        <p:nvSpPr>
          <p:cNvPr id="47" name="Rectangle 46">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210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CF461-7536-F148-8A1B-EAAD34310B1B}"/>
              </a:ext>
            </a:extLst>
          </p:cNvPr>
          <p:cNvSpPr>
            <a:spLocks noGrp="1"/>
          </p:cNvSpPr>
          <p:nvPr>
            <p:ph type="title"/>
          </p:nvPr>
        </p:nvSpPr>
        <p:spPr/>
        <p:txBody>
          <a:bodyPr/>
          <a:lstStyle/>
          <a:p>
            <a:r>
              <a:rPr lang="en-US" dirty="0"/>
              <a:t>Data Sets</a:t>
            </a:r>
          </a:p>
        </p:txBody>
      </p:sp>
      <p:sp>
        <p:nvSpPr>
          <p:cNvPr id="3" name="Content Placeholder 2">
            <a:extLst>
              <a:ext uri="{FF2B5EF4-FFF2-40B4-BE49-F238E27FC236}">
                <a16:creationId xmlns:a16="http://schemas.microsoft.com/office/drawing/2014/main" id="{D688514F-499A-4049-95A7-65BBB1660C84}"/>
              </a:ext>
            </a:extLst>
          </p:cNvPr>
          <p:cNvSpPr>
            <a:spLocks noGrp="1"/>
          </p:cNvSpPr>
          <p:nvPr>
            <p:ph idx="1"/>
          </p:nvPr>
        </p:nvSpPr>
        <p:spPr>
          <a:xfrm>
            <a:off x="550862" y="2222529"/>
            <a:ext cx="5621337" cy="3979625"/>
          </a:xfrm>
        </p:spPr>
        <p:txBody>
          <a:bodyPr/>
          <a:lstStyle/>
          <a:p>
            <a:r>
              <a:rPr lang="en-US" dirty="0"/>
              <a:t>Kaggle: Los Angeles Public Sector Salaries</a:t>
            </a:r>
          </a:p>
          <a:p>
            <a:pPr lvl="1"/>
            <a:r>
              <a:rPr lang="en-US" dirty="0">
                <a:hlinkClick r:id="rId2"/>
              </a:rPr>
              <a:t>https://www.kaggle.com/cityofLA/city-payroll-data</a:t>
            </a:r>
            <a:endParaRPr lang="en-US" dirty="0"/>
          </a:p>
          <a:p>
            <a:pPr lvl="1"/>
            <a:r>
              <a:rPr lang="en-US" dirty="0"/>
              <a:t>Data from 2013 to 2016</a:t>
            </a:r>
          </a:p>
          <a:p>
            <a:pPr marL="0" indent="0">
              <a:buNone/>
            </a:pPr>
            <a:endParaRPr lang="en-US" dirty="0"/>
          </a:p>
          <a:p>
            <a:r>
              <a:rPr lang="en-US" dirty="0"/>
              <a:t>Redfin: Housing Prices in LA</a:t>
            </a:r>
          </a:p>
          <a:p>
            <a:pPr lvl="1"/>
            <a:r>
              <a:rPr lang="en-US" dirty="0">
                <a:hlinkClick r:id="rId3"/>
              </a:rPr>
              <a:t>https://www.redfin.com/news/data-center/</a:t>
            </a:r>
            <a:endParaRPr lang="en-US" dirty="0"/>
          </a:p>
          <a:p>
            <a:pPr lvl="1"/>
            <a:r>
              <a:rPr lang="en-US" dirty="0"/>
              <a:t>2013 to 2021</a:t>
            </a:r>
          </a:p>
          <a:p>
            <a:pPr marL="457200" lvl="1" indent="0">
              <a:buNone/>
            </a:pPr>
            <a:endParaRPr lang="en-US" dirty="0"/>
          </a:p>
        </p:txBody>
      </p:sp>
      <p:pic>
        <p:nvPicPr>
          <p:cNvPr id="5" name="Picture 4" descr="Graphical user interface, website&#10;&#10;Description automatically generated">
            <a:extLst>
              <a:ext uri="{FF2B5EF4-FFF2-40B4-BE49-F238E27FC236}">
                <a16:creationId xmlns:a16="http://schemas.microsoft.com/office/drawing/2014/main" id="{38C7D1B9-5163-F24E-9C3F-7B432AB83AB1}"/>
              </a:ext>
            </a:extLst>
          </p:cNvPr>
          <p:cNvPicPr>
            <a:picLocks noChangeAspect="1"/>
          </p:cNvPicPr>
          <p:nvPr/>
        </p:nvPicPr>
        <p:blipFill>
          <a:blip r:embed="rId4"/>
          <a:stretch>
            <a:fillRect/>
          </a:stretch>
        </p:blipFill>
        <p:spPr>
          <a:xfrm>
            <a:off x="5829250" y="854518"/>
            <a:ext cx="6178605" cy="2053513"/>
          </a:xfrm>
          <a:prstGeom prst="rect">
            <a:avLst/>
          </a:prstGeom>
          <a:ln>
            <a:noFill/>
          </a:ln>
          <a:effectLst>
            <a:outerShdw blurRad="190500" algn="tl" rotWithShape="0">
              <a:srgbClr val="000000">
                <a:alpha val="70000"/>
              </a:srgbClr>
            </a:outerShdw>
          </a:effectLst>
        </p:spPr>
      </p:pic>
      <p:pic>
        <p:nvPicPr>
          <p:cNvPr id="8" name="Picture 7" descr="A picture containing chart&#10;&#10;Description automatically generated">
            <a:extLst>
              <a:ext uri="{FF2B5EF4-FFF2-40B4-BE49-F238E27FC236}">
                <a16:creationId xmlns:a16="http://schemas.microsoft.com/office/drawing/2014/main" id="{A59E109A-20CB-E54F-8B9A-8975FF74C76B}"/>
              </a:ext>
            </a:extLst>
          </p:cNvPr>
          <p:cNvPicPr>
            <a:picLocks noChangeAspect="1"/>
          </p:cNvPicPr>
          <p:nvPr/>
        </p:nvPicPr>
        <p:blipFill>
          <a:blip r:embed="rId5"/>
          <a:stretch>
            <a:fillRect/>
          </a:stretch>
        </p:blipFill>
        <p:spPr>
          <a:xfrm>
            <a:off x="7133697" y="3429000"/>
            <a:ext cx="4057764" cy="2928568"/>
          </a:xfrm>
          <a:prstGeom prst="rect">
            <a:avLst/>
          </a:prstGeom>
        </p:spPr>
      </p:pic>
    </p:spTree>
    <p:extLst>
      <p:ext uri="{BB962C8B-B14F-4D97-AF65-F5344CB8AC3E}">
        <p14:creationId xmlns:p14="http://schemas.microsoft.com/office/powerpoint/2010/main" val="170007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5B80-8914-9C49-8618-2581508C8033}"/>
              </a:ext>
            </a:extLst>
          </p:cNvPr>
          <p:cNvSpPr>
            <a:spLocks noGrp="1"/>
          </p:cNvSpPr>
          <p:nvPr>
            <p:ph type="title"/>
          </p:nvPr>
        </p:nvSpPr>
        <p:spPr/>
        <p:txBody>
          <a:bodyPr/>
          <a:lstStyle/>
          <a:p>
            <a:r>
              <a:rPr lang="en-US" dirty="0"/>
              <a:t>Data Analysis Workflow</a:t>
            </a:r>
          </a:p>
        </p:txBody>
      </p:sp>
      <p:sp>
        <p:nvSpPr>
          <p:cNvPr id="6" name="Freeform 5">
            <a:extLst>
              <a:ext uri="{FF2B5EF4-FFF2-40B4-BE49-F238E27FC236}">
                <a16:creationId xmlns:a16="http://schemas.microsoft.com/office/drawing/2014/main" id="{36916180-4B18-804B-B723-623DBDF886A8}"/>
              </a:ext>
            </a:extLst>
          </p:cNvPr>
          <p:cNvSpPr>
            <a:spLocks noChangeAspect="1"/>
          </p:cNvSpPr>
          <p:nvPr/>
        </p:nvSpPr>
        <p:spPr>
          <a:xfrm>
            <a:off x="658748" y="2097000"/>
            <a:ext cx="2907195" cy="1332000"/>
          </a:xfrm>
          <a:custGeom>
            <a:avLst/>
            <a:gdLst>
              <a:gd name="connsiteX0" fmla="*/ 0 w 3370228"/>
              <a:gd name="connsiteY0" fmla="*/ 0 h 1348091"/>
              <a:gd name="connsiteX1" fmla="*/ 2696183 w 3370228"/>
              <a:gd name="connsiteY1" fmla="*/ 0 h 1348091"/>
              <a:gd name="connsiteX2" fmla="*/ 3370228 w 3370228"/>
              <a:gd name="connsiteY2" fmla="*/ 674046 h 1348091"/>
              <a:gd name="connsiteX3" fmla="*/ 2696183 w 3370228"/>
              <a:gd name="connsiteY3" fmla="*/ 1348091 h 1348091"/>
              <a:gd name="connsiteX4" fmla="*/ 0 w 3370228"/>
              <a:gd name="connsiteY4" fmla="*/ 1348091 h 1348091"/>
              <a:gd name="connsiteX5" fmla="*/ 674046 w 3370228"/>
              <a:gd name="connsiteY5" fmla="*/ 674046 h 1348091"/>
              <a:gd name="connsiteX6" fmla="*/ 0 w 3370228"/>
              <a:gd name="connsiteY6" fmla="*/ 0 h 134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0228" h="1348091">
                <a:moveTo>
                  <a:pt x="0" y="0"/>
                </a:moveTo>
                <a:lnTo>
                  <a:pt x="2696183" y="0"/>
                </a:lnTo>
                <a:lnTo>
                  <a:pt x="3370228" y="674046"/>
                </a:lnTo>
                <a:lnTo>
                  <a:pt x="2696183" y="1348091"/>
                </a:lnTo>
                <a:lnTo>
                  <a:pt x="0" y="1348091"/>
                </a:lnTo>
                <a:lnTo>
                  <a:pt x="674046" y="674046"/>
                </a:lnTo>
                <a:lnTo>
                  <a:pt x="0" y="0"/>
                </a:lnTo>
                <a:close/>
              </a:path>
            </a:pathLst>
          </a:custGeom>
          <a:solidFill>
            <a:schemeClr val="accent1">
              <a:lumMod val="40000"/>
              <a:lumOff val="60000"/>
              <a:alpha val="8809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4074" tIns="73343" rIns="747388" bIns="73343" numCol="1" spcCol="1270" anchor="ctr" anchorCtr="0">
            <a:noAutofit/>
          </a:bodyPr>
          <a:lstStyle/>
          <a:p>
            <a:pPr marL="0" lvl="0" indent="0" algn="ctr" defTabSz="2444750">
              <a:lnSpc>
                <a:spcPct val="90000"/>
              </a:lnSpc>
              <a:spcBef>
                <a:spcPct val="0"/>
              </a:spcBef>
              <a:spcAft>
                <a:spcPct val="35000"/>
              </a:spcAft>
              <a:buNone/>
            </a:pPr>
            <a:r>
              <a:rPr lang="en-US" sz="1600" kern="1200" dirty="0">
                <a:latin typeface="+mj-lt"/>
                <a:cs typeface="Al Bayan Plain" pitchFamily="2" charset="-78"/>
              </a:rPr>
              <a:t>Data Cleaning</a:t>
            </a:r>
          </a:p>
        </p:txBody>
      </p:sp>
      <p:sp>
        <p:nvSpPr>
          <p:cNvPr id="7" name="Freeform 6">
            <a:extLst>
              <a:ext uri="{FF2B5EF4-FFF2-40B4-BE49-F238E27FC236}">
                <a16:creationId xmlns:a16="http://schemas.microsoft.com/office/drawing/2014/main" id="{37B506DD-9E19-4A45-B2F2-C993D4C60595}"/>
              </a:ext>
            </a:extLst>
          </p:cNvPr>
          <p:cNvSpPr>
            <a:spLocks noChangeAspect="1"/>
          </p:cNvSpPr>
          <p:nvPr/>
        </p:nvSpPr>
        <p:spPr>
          <a:xfrm>
            <a:off x="3396502" y="2097000"/>
            <a:ext cx="2907195" cy="1332000"/>
          </a:xfrm>
          <a:custGeom>
            <a:avLst/>
            <a:gdLst>
              <a:gd name="connsiteX0" fmla="*/ 0 w 3370228"/>
              <a:gd name="connsiteY0" fmla="*/ 0 h 1348091"/>
              <a:gd name="connsiteX1" fmla="*/ 2696183 w 3370228"/>
              <a:gd name="connsiteY1" fmla="*/ 0 h 1348091"/>
              <a:gd name="connsiteX2" fmla="*/ 3370228 w 3370228"/>
              <a:gd name="connsiteY2" fmla="*/ 674046 h 1348091"/>
              <a:gd name="connsiteX3" fmla="*/ 2696183 w 3370228"/>
              <a:gd name="connsiteY3" fmla="*/ 1348091 h 1348091"/>
              <a:gd name="connsiteX4" fmla="*/ 0 w 3370228"/>
              <a:gd name="connsiteY4" fmla="*/ 1348091 h 1348091"/>
              <a:gd name="connsiteX5" fmla="*/ 674046 w 3370228"/>
              <a:gd name="connsiteY5" fmla="*/ 674046 h 1348091"/>
              <a:gd name="connsiteX6" fmla="*/ 0 w 3370228"/>
              <a:gd name="connsiteY6" fmla="*/ 0 h 134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0228" h="1348091">
                <a:moveTo>
                  <a:pt x="0" y="0"/>
                </a:moveTo>
                <a:lnTo>
                  <a:pt x="2696183" y="0"/>
                </a:lnTo>
                <a:lnTo>
                  <a:pt x="3370228" y="674046"/>
                </a:lnTo>
                <a:lnTo>
                  <a:pt x="2696183" y="1348091"/>
                </a:lnTo>
                <a:lnTo>
                  <a:pt x="0" y="1348091"/>
                </a:lnTo>
                <a:lnTo>
                  <a:pt x="674046" y="674046"/>
                </a:lnTo>
                <a:lnTo>
                  <a:pt x="0" y="0"/>
                </a:lnTo>
                <a:close/>
              </a:path>
            </a:pathLst>
          </a:custGeom>
          <a:solidFill>
            <a:schemeClr val="accent1">
              <a:lumMod val="60000"/>
              <a:lumOff val="40000"/>
              <a:alpha val="79452"/>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4074" tIns="73343" rIns="747388" bIns="73343" numCol="1" spcCol="1270" anchor="ctr" anchorCtr="0">
            <a:noAutofit/>
          </a:bodyPr>
          <a:lstStyle/>
          <a:p>
            <a:pPr marL="0" lvl="0" indent="0" algn="ctr" defTabSz="2444750">
              <a:lnSpc>
                <a:spcPct val="90000"/>
              </a:lnSpc>
              <a:spcBef>
                <a:spcPct val="0"/>
              </a:spcBef>
              <a:spcAft>
                <a:spcPct val="35000"/>
              </a:spcAft>
              <a:buNone/>
            </a:pPr>
            <a:r>
              <a:rPr lang="en-US" sz="1600" kern="1200" dirty="0">
                <a:latin typeface="+mj-lt"/>
                <a:cs typeface="Al Bayan Plain" pitchFamily="2" charset="-78"/>
              </a:rPr>
              <a:t>Selecting Departments</a:t>
            </a:r>
          </a:p>
        </p:txBody>
      </p:sp>
      <p:sp>
        <p:nvSpPr>
          <p:cNvPr id="8" name="Freeform 7">
            <a:extLst>
              <a:ext uri="{FF2B5EF4-FFF2-40B4-BE49-F238E27FC236}">
                <a16:creationId xmlns:a16="http://schemas.microsoft.com/office/drawing/2014/main" id="{B266E067-D871-8E49-B953-9726288C07A2}"/>
              </a:ext>
            </a:extLst>
          </p:cNvPr>
          <p:cNvSpPr>
            <a:spLocks noChangeAspect="1"/>
          </p:cNvSpPr>
          <p:nvPr/>
        </p:nvSpPr>
        <p:spPr>
          <a:xfrm>
            <a:off x="6134256" y="2097000"/>
            <a:ext cx="2907195" cy="1332000"/>
          </a:xfrm>
          <a:custGeom>
            <a:avLst/>
            <a:gdLst>
              <a:gd name="connsiteX0" fmla="*/ 0 w 3370228"/>
              <a:gd name="connsiteY0" fmla="*/ 0 h 1348091"/>
              <a:gd name="connsiteX1" fmla="*/ 2696183 w 3370228"/>
              <a:gd name="connsiteY1" fmla="*/ 0 h 1348091"/>
              <a:gd name="connsiteX2" fmla="*/ 3370228 w 3370228"/>
              <a:gd name="connsiteY2" fmla="*/ 674046 h 1348091"/>
              <a:gd name="connsiteX3" fmla="*/ 2696183 w 3370228"/>
              <a:gd name="connsiteY3" fmla="*/ 1348091 h 1348091"/>
              <a:gd name="connsiteX4" fmla="*/ 0 w 3370228"/>
              <a:gd name="connsiteY4" fmla="*/ 1348091 h 1348091"/>
              <a:gd name="connsiteX5" fmla="*/ 674046 w 3370228"/>
              <a:gd name="connsiteY5" fmla="*/ 674046 h 1348091"/>
              <a:gd name="connsiteX6" fmla="*/ 0 w 3370228"/>
              <a:gd name="connsiteY6" fmla="*/ 0 h 134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0228" h="1348091">
                <a:moveTo>
                  <a:pt x="0" y="0"/>
                </a:moveTo>
                <a:lnTo>
                  <a:pt x="2696183" y="0"/>
                </a:lnTo>
                <a:lnTo>
                  <a:pt x="3370228" y="674046"/>
                </a:lnTo>
                <a:lnTo>
                  <a:pt x="2696183" y="1348091"/>
                </a:lnTo>
                <a:lnTo>
                  <a:pt x="0" y="1348091"/>
                </a:lnTo>
                <a:lnTo>
                  <a:pt x="674046" y="674046"/>
                </a:lnTo>
                <a:lnTo>
                  <a:pt x="0" y="0"/>
                </a:lnTo>
                <a:close/>
              </a:path>
            </a:pathLst>
          </a:custGeom>
          <a:solidFill>
            <a:srgbClr val="AC39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4074" tIns="73343" rIns="747388" bIns="73343" numCol="1" spcCol="1270" anchor="ctr" anchorCtr="0">
            <a:noAutofit/>
          </a:bodyPr>
          <a:lstStyle/>
          <a:p>
            <a:pPr marL="0" lvl="0" indent="0" algn="ctr" defTabSz="2444750">
              <a:lnSpc>
                <a:spcPct val="90000"/>
              </a:lnSpc>
              <a:spcBef>
                <a:spcPct val="0"/>
              </a:spcBef>
              <a:spcAft>
                <a:spcPct val="35000"/>
              </a:spcAft>
              <a:buNone/>
            </a:pPr>
            <a:r>
              <a:rPr lang="en-US" sz="1600" kern="1200" dirty="0">
                <a:latin typeface="+mj-lt"/>
                <a:cs typeface="Al Bayan Plain" pitchFamily="2" charset="-78"/>
              </a:rPr>
              <a:t>Analyzing</a:t>
            </a:r>
          </a:p>
          <a:p>
            <a:pPr marL="0" lvl="0" indent="0" algn="ctr" defTabSz="2444750">
              <a:lnSpc>
                <a:spcPct val="90000"/>
              </a:lnSpc>
              <a:spcBef>
                <a:spcPct val="0"/>
              </a:spcBef>
              <a:spcAft>
                <a:spcPct val="35000"/>
              </a:spcAft>
              <a:buNone/>
            </a:pPr>
            <a:r>
              <a:rPr lang="en-US" sz="1600" kern="1200" dirty="0">
                <a:latin typeface="+mj-lt"/>
                <a:cs typeface="Al Bayan Plain" pitchFamily="2" charset="-78"/>
              </a:rPr>
              <a:t> Top 4 </a:t>
            </a:r>
          </a:p>
          <a:p>
            <a:pPr marL="0" lvl="0" indent="0" algn="ctr" defTabSz="2444750">
              <a:lnSpc>
                <a:spcPct val="90000"/>
              </a:lnSpc>
              <a:spcBef>
                <a:spcPct val="0"/>
              </a:spcBef>
              <a:spcAft>
                <a:spcPct val="35000"/>
              </a:spcAft>
              <a:buNone/>
            </a:pPr>
            <a:r>
              <a:rPr lang="en-US" sz="1600" kern="1200" dirty="0">
                <a:latin typeface="+mj-lt"/>
                <a:cs typeface="Al Bayan Plain" pitchFamily="2" charset="-78"/>
              </a:rPr>
              <a:t>Job Class </a:t>
            </a:r>
            <a:r>
              <a:rPr lang="en-US" sz="1600" dirty="0">
                <a:latin typeface="+mj-lt"/>
                <a:cs typeface="Al Bayan Plain" pitchFamily="2" charset="-78"/>
              </a:rPr>
              <a:t>T</a:t>
            </a:r>
            <a:r>
              <a:rPr lang="en-US" sz="1600" kern="1200" dirty="0">
                <a:latin typeface="+mj-lt"/>
                <a:cs typeface="Al Bayan Plain" pitchFamily="2" charset="-78"/>
              </a:rPr>
              <a:t>itles</a:t>
            </a:r>
          </a:p>
        </p:txBody>
      </p:sp>
      <p:sp>
        <p:nvSpPr>
          <p:cNvPr id="10" name="TextBox 9">
            <a:extLst>
              <a:ext uri="{FF2B5EF4-FFF2-40B4-BE49-F238E27FC236}">
                <a16:creationId xmlns:a16="http://schemas.microsoft.com/office/drawing/2014/main" id="{BA13030E-88BD-4B4F-A207-DAC650F0EDF8}"/>
              </a:ext>
            </a:extLst>
          </p:cNvPr>
          <p:cNvSpPr txBox="1"/>
          <p:nvPr/>
        </p:nvSpPr>
        <p:spPr>
          <a:xfrm>
            <a:off x="3597320" y="3731812"/>
            <a:ext cx="2703546" cy="1769715"/>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dirty="0">
                <a:solidFill>
                  <a:schemeClr val="tx1">
                    <a:lumMod val="95000"/>
                  </a:schemeClr>
                </a:solidFill>
              </a:rPr>
              <a:t>58 total departments</a:t>
            </a:r>
          </a:p>
          <a:p>
            <a:pPr>
              <a:spcBef>
                <a:spcPts val="600"/>
              </a:spcBef>
            </a:pPr>
            <a:r>
              <a:rPr lang="en-US" sz="1400" dirty="0">
                <a:solidFill>
                  <a:schemeClr val="tx1">
                    <a:lumMod val="95000"/>
                  </a:schemeClr>
                </a:solidFill>
              </a:rPr>
              <a:t>Selected:</a:t>
            </a:r>
          </a:p>
          <a:p>
            <a:pPr marL="285750" indent="-285750">
              <a:spcBef>
                <a:spcPts val="600"/>
              </a:spcBef>
              <a:buFont typeface="Arial" panose="020B0604020202020204" pitchFamily="34" charset="0"/>
              <a:buChar char="•"/>
            </a:pPr>
            <a:r>
              <a:rPr lang="en-US" sz="1400" dirty="0">
                <a:solidFill>
                  <a:schemeClr val="tx1">
                    <a:lumMod val="95000"/>
                  </a:schemeClr>
                </a:solidFill>
              </a:rPr>
              <a:t>Fire </a:t>
            </a:r>
          </a:p>
          <a:p>
            <a:pPr marL="285750" indent="-285750">
              <a:spcBef>
                <a:spcPts val="600"/>
              </a:spcBef>
              <a:buFont typeface="Arial" panose="020B0604020202020204" pitchFamily="34" charset="0"/>
              <a:buChar char="•"/>
            </a:pPr>
            <a:r>
              <a:rPr lang="en-US" sz="1400" dirty="0">
                <a:solidFill>
                  <a:schemeClr val="tx1">
                    <a:lumMod val="95000"/>
                  </a:schemeClr>
                </a:solidFill>
              </a:rPr>
              <a:t>Police</a:t>
            </a:r>
          </a:p>
          <a:p>
            <a:pPr marL="285750" indent="-285750">
              <a:spcBef>
                <a:spcPts val="600"/>
              </a:spcBef>
              <a:buFont typeface="Arial" panose="020B0604020202020204" pitchFamily="34" charset="0"/>
              <a:buChar char="•"/>
            </a:pPr>
            <a:r>
              <a:rPr lang="en-US" sz="1400" dirty="0">
                <a:solidFill>
                  <a:schemeClr val="tx1">
                    <a:lumMod val="95000"/>
                  </a:schemeClr>
                </a:solidFill>
              </a:rPr>
              <a:t>Recreation &amp; Parks</a:t>
            </a:r>
          </a:p>
          <a:p>
            <a:pPr marL="285750" indent="-285750">
              <a:spcBef>
                <a:spcPts val="600"/>
              </a:spcBef>
              <a:buFont typeface="Arial" panose="020B0604020202020204" pitchFamily="34" charset="0"/>
              <a:buChar char="•"/>
            </a:pPr>
            <a:r>
              <a:rPr lang="en-US" sz="1400" dirty="0">
                <a:solidFill>
                  <a:schemeClr val="tx1">
                    <a:lumMod val="95000"/>
                  </a:schemeClr>
                </a:solidFill>
              </a:rPr>
              <a:t>Water &amp; Power </a:t>
            </a:r>
          </a:p>
        </p:txBody>
      </p:sp>
      <p:sp>
        <p:nvSpPr>
          <p:cNvPr id="11" name="TextBox 10">
            <a:extLst>
              <a:ext uri="{FF2B5EF4-FFF2-40B4-BE49-F238E27FC236}">
                <a16:creationId xmlns:a16="http://schemas.microsoft.com/office/drawing/2014/main" id="{F10F4A9B-D890-7A4E-8F45-A123152555DB}"/>
              </a:ext>
            </a:extLst>
          </p:cNvPr>
          <p:cNvSpPr txBox="1"/>
          <p:nvPr/>
        </p:nvSpPr>
        <p:spPr>
          <a:xfrm>
            <a:off x="734852" y="3813847"/>
            <a:ext cx="2703546" cy="600164"/>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dirty="0">
                <a:solidFill>
                  <a:schemeClr val="tx1">
                    <a:lumMod val="95000"/>
                  </a:schemeClr>
                </a:solidFill>
              </a:rPr>
              <a:t>Drop  NA &amp; missing values</a:t>
            </a:r>
          </a:p>
          <a:p>
            <a:pPr marL="285750" indent="-285750">
              <a:spcBef>
                <a:spcPts val="600"/>
              </a:spcBef>
              <a:buFont typeface="Arial" panose="020B0604020202020204" pitchFamily="34" charset="0"/>
              <a:buChar char="•"/>
            </a:pPr>
            <a:r>
              <a:rPr lang="en-US" sz="1400" dirty="0">
                <a:solidFill>
                  <a:schemeClr val="tx1">
                    <a:lumMod val="95000"/>
                  </a:schemeClr>
                </a:solidFill>
              </a:rPr>
              <a:t>Data Typecasting</a:t>
            </a:r>
          </a:p>
        </p:txBody>
      </p:sp>
      <p:sp>
        <p:nvSpPr>
          <p:cNvPr id="12" name="TextBox 11">
            <a:extLst>
              <a:ext uri="{FF2B5EF4-FFF2-40B4-BE49-F238E27FC236}">
                <a16:creationId xmlns:a16="http://schemas.microsoft.com/office/drawing/2014/main" id="{BAA9740A-7236-764F-A528-D077B8F78584}"/>
              </a:ext>
            </a:extLst>
          </p:cNvPr>
          <p:cNvSpPr txBox="1"/>
          <p:nvPr/>
        </p:nvSpPr>
        <p:spPr>
          <a:xfrm>
            <a:off x="6096000" y="3682349"/>
            <a:ext cx="2908412" cy="1985159"/>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dirty="0">
                <a:solidFill>
                  <a:schemeClr val="tx1">
                    <a:lumMod val="95000"/>
                  </a:schemeClr>
                </a:solidFill>
              </a:rPr>
              <a:t>~ 100-325 job titles per department</a:t>
            </a:r>
          </a:p>
          <a:p>
            <a:pPr marL="285750" indent="-285750">
              <a:spcBef>
                <a:spcPts val="600"/>
              </a:spcBef>
              <a:buFont typeface="Arial" panose="020B0604020202020204" pitchFamily="34" charset="0"/>
              <a:buChar char="•"/>
            </a:pPr>
            <a:r>
              <a:rPr lang="en-US" sz="1400" dirty="0">
                <a:solidFill>
                  <a:schemeClr val="tx1">
                    <a:lumMod val="95000"/>
                  </a:schemeClr>
                </a:solidFill>
              </a:rPr>
              <a:t>Analyzed 2013, 2014, 2015</a:t>
            </a:r>
          </a:p>
          <a:p>
            <a:pPr marL="742950" lvl="1" indent="-285750">
              <a:spcBef>
                <a:spcPts val="600"/>
              </a:spcBef>
              <a:buFont typeface="Arial" panose="020B0604020202020204" pitchFamily="34" charset="0"/>
              <a:buChar char="•"/>
            </a:pPr>
            <a:r>
              <a:rPr lang="en-US" sz="1400" dirty="0">
                <a:solidFill>
                  <a:schemeClr val="tx1">
                    <a:lumMod val="95000"/>
                  </a:schemeClr>
                </a:solidFill>
              </a:rPr>
              <a:t>base pay</a:t>
            </a:r>
          </a:p>
          <a:p>
            <a:pPr marL="742950" lvl="1" indent="-285750">
              <a:spcBef>
                <a:spcPts val="600"/>
              </a:spcBef>
              <a:buFont typeface="Arial" panose="020B0604020202020204" pitchFamily="34" charset="0"/>
              <a:buChar char="•"/>
            </a:pPr>
            <a:r>
              <a:rPr lang="en-US" sz="1400" dirty="0">
                <a:solidFill>
                  <a:schemeClr val="tx1">
                    <a:lumMod val="95000"/>
                  </a:schemeClr>
                </a:solidFill>
              </a:rPr>
              <a:t>total payments</a:t>
            </a:r>
          </a:p>
          <a:p>
            <a:pPr marL="742950" lvl="1" indent="-285750">
              <a:spcBef>
                <a:spcPts val="600"/>
              </a:spcBef>
              <a:buFont typeface="Arial" panose="020B0604020202020204" pitchFamily="34" charset="0"/>
              <a:buChar char="•"/>
            </a:pPr>
            <a:r>
              <a:rPr lang="en-US" sz="1400" dirty="0">
                <a:solidFill>
                  <a:schemeClr val="tx1">
                    <a:lumMod val="95000"/>
                  </a:schemeClr>
                </a:solidFill>
              </a:rPr>
              <a:t>benefit cost</a:t>
            </a:r>
          </a:p>
          <a:p>
            <a:pPr marL="285750" indent="-285750">
              <a:spcBef>
                <a:spcPts val="600"/>
              </a:spcBef>
              <a:buFont typeface="Arial" panose="020B0604020202020204" pitchFamily="34" charset="0"/>
              <a:buChar char="•"/>
            </a:pPr>
            <a:endParaRPr lang="en-US" sz="1400" dirty="0">
              <a:solidFill>
                <a:schemeClr val="tx1">
                  <a:lumMod val="95000"/>
                </a:schemeClr>
              </a:solidFill>
            </a:endParaRPr>
          </a:p>
        </p:txBody>
      </p:sp>
      <p:sp>
        <p:nvSpPr>
          <p:cNvPr id="13" name="Freeform 12">
            <a:extLst>
              <a:ext uri="{FF2B5EF4-FFF2-40B4-BE49-F238E27FC236}">
                <a16:creationId xmlns:a16="http://schemas.microsoft.com/office/drawing/2014/main" id="{E44BBD10-A885-0B4E-863D-878262627746}"/>
              </a:ext>
            </a:extLst>
          </p:cNvPr>
          <p:cNvSpPr>
            <a:spLocks noChangeAspect="1"/>
          </p:cNvSpPr>
          <p:nvPr/>
        </p:nvSpPr>
        <p:spPr>
          <a:xfrm>
            <a:off x="8872011" y="2097000"/>
            <a:ext cx="2907195" cy="1332000"/>
          </a:xfrm>
          <a:custGeom>
            <a:avLst/>
            <a:gdLst>
              <a:gd name="connsiteX0" fmla="*/ 0 w 3370228"/>
              <a:gd name="connsiteY0" fmla="*/ 0 h 1348091"/>
              <a:gd name="connsiteX1" fmla="*/ 2696183 w 3370228"/>
              <a:gd name="connsiteY1" fmla="*/ 0 h 1348091"/>
              <a:gd name="connsiteX2" fmla="*/ 3370228 w 3370228"/>
              <a:gd name="connsiteY2" fmla="*/ 674046 h 1348091"/>
              <a:gd name="connsiteX3" fmla="*/ 2696183 w 3370228"/>
              <a:gd name="connsiteY3" fmla="*/ 1348091 h 1348091"/>
              <a:gd name="connsiteX4" fmla="*/ 0 w 3370228"/>
              <a:gd name="connsiteY4" fmla="*/ 1348091 h 1348091"/>
              <a:gd name="connsiteX5" fmla="*/ 674046 w 3370228"/>
              <a:gd name="connsiteY5" fmla="*/ 674046 h 1348091"/>
              <a:gd name="connsiteX6" fmla="*/ 0 w 3370228"/>
              <a:gd name="connsiteY6" fmla="*/ 0 h 134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0228" h="1348091">
                <a:moveTo>
                  <a:pt x="0" y="0"/>
                </a:moveTo>
                <a:lnTo>
                  <a:pt x="2696183" y="0"/>
                </a:lnTo>
                <a:lnTo>
                  <a:pt x="3370228" y="674046"/>
                </a:lnTo>
                <a:lnTo>
                  <a:pt x="2696183" y="1348091"/>
                </a:lnTo>
                <a:lnTo>
                  <a:pt x="0" y="1348091"/>
                </a:lnTo>
                <a:lnTo>
                  <a:pt x="674046" y="674046"/>
                </a:lnTo>
                <a:lnTo>
                  <a:pt x="0" y="0"/>
                </a:lnTo>
                <a:close/>
              </a:path>
            </a:pathLst>
          </a:custGeom>
          <a:solidFill>
            <a:srgbClr val="7F2A3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4074" tIns="73343" rIns="747388" bIns="73343" numCol="1" spcCol="1270" anchor="ctr" anchorCtr="0">
            <a:noAutofit/>
          </a:bodyPr>
          <a:lstStyle/>
          <a:p>
            <a:pPr marL="0" lvl="0" indent="0" algn="ctr" defTabSz="2444750">
              <a:lnSpc>
                <a:spcPct val="90000"/>
              </a:lnSpc>
              <a:spcBef>
                <a:spcPct val="0"/>
              </a:spcBef>
              <a:spcAft>
                <a:spcPts val="72"/>
              </a:spcAft>
              <a:buNone/>
            </a:pPr>
            <a:r>
              <a:rPr lang="en-US" sz="1600" kern="1200" dirty="0">
                <a:latin typeface="+mj-lt"/>
                <a:cs typeface="Al Bayan Plain" pitchFamily="2" charset="-78"/>
              </a:rPr>
              <a:t>Housing Price  </a:t>
            </a:r>
          </a:p>
          <a:p>
            <a:pPr marL="0" lvl="0" indent="0" algn="ctr" defTabSz="2444750">
              <a:lnSpc>
                <a:spcPct val="90000"/>
              </a:lnSpc>
              <a:spcBef>
                <a:spcPct val="0"/>
              </a:spcBef>
              <a:spcAft>
                <a:spcPts val="72"/>
              </a:spcAft>
              <a:buNone/>
            </a:pPr>
            <a:r>
              <a:rPr lang="en-US" sz="1600" dirty="0">
                <a:latin typeface="+mj-lt"/>
                <a:cs typeface="Al Bayan Plain" pitchFamily="2" charset="-78"/>
              </a:rPr>
              <a:t>vs</a:t>
            </a:r>
          </a:p>
          <a:p>
            <a:pPr marL="0" lvl="0" indent="0" algn="ctr" defTabSz="2444750">
              <a:lnSpc>
                <a:spcPct val="90000"/>
              </a:lnSpc>
              <a:spcBef>
                <a:spcPct val="0"/>
              </a:spcBef>
              <a:spcAft>
                <a:spcPts val="72"/>
              </a:spcAft>
              <a:buNone/>
            </a:pPr>
            <a:r>
              <a:rPr lang="en-US" sz="1600" kern="1200" dirty="0">
                <a:latin typeface="+mj-lt"/>
                <a:cs typeface="Al Bayan Plain" pitchFamily="2" charset="-78"/>
              </a:rPr>
              <a:t> Salary Growth</a:t>
            </a:r>
          </a:p>
        </p:txBody>
      </p:sp>
      <p:sp>
        <p:nvSpPr>
          <p:cNvPr id="14" name="TextBox 13">
            <a:extLst>
              <a:ext uri="{FF2B5EF4-FFF2-40B4-BE49-F238E27FC236}">
                <a16:creationId xmlns:a16="http://schemas.microsoft.com/office/drawing/2014/main" id="{A778D8E2-5B5D-C44F-A43F-DFF3C4C35627}"/>
              </a:ext>
            </a:extLst>
          </p:cNvPr>
          <p:cNvSpPr txBox="1"/>
          <p:nvPr/>
        </p:nvSpPr>
        <p:spPr>
          <a:xfrm>
            <a:off x="9004412" y="3665671"/>
            <a:ext cx="2703546" cy="738664"/>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dirty="0">
                <a:solidFill>
                  <a:schemeClr val="tx1">
                    <a:lumMod val="95000"/>
                  </a:schemeClr>
                </a:solidFill>
              </a:rPr>
              <a:t>% increase in housing price vs. base pay for selected job titles</a:t>
            </a:r>
          </a:p>
        </p:txBody>
      </p:sp>
    </p:spTree>
    <p:extLst>
      <p:ext uri="{BB962C8B-B14F-4D97-AF65-F5344CB8AC3E}">
        <p14:creationId xmlns:p14="http://schemas.microsoft.com/office/powerpoint/2010/main" val="158804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46D7F-F8D5-1048-A6FC-6FD90F4EC22B}"/>
              </a:ext>
            </a:extLst>
          </p:cNvPr>
          <p:cNvSpPr>
            <a:spLocks noGrp="1"/>
          </p:cNvSpPr>
          <p:nvPr>
            <p:ph type="title"/>
          </p:nvPr>
        </p:nvSpPr>
        <p:spPr/>
        <p:txBody>
          <a:bodyPr/>
          <a:lstStyle/>
          <a:p>
            <a:r>
              <a:rPr lang="en-US" dirty="0"/>
              <a:t>Data Overview</a:t>
            </a:r>
          </a:p>
        </p:txBody>
      </p:sp>
      <p:pic>
        <p:nvPicPr>
          <p:cNvPr id="9" name="Content Placeholder 8" descr="Graphical user interface, text, application, email&#10;&#10;Description automatically generated">
            <a:extLst>
              <a:ext uri="{FF2B5EF4-FFF2-40B4-BE49-F238E27FC236}">
                <a16:creationId xmlns:a16="http://schemas.microsoft.com/office/drawing/2014/main" id="{31A8D37F-7637-1F46-A659-4EDEE4DD2F77}"/>
              </a:ext>
            </a:extLst>
          </p:cNvPr>
          <p:cNvPicPr>
            <a:picLocks noGrp="1" noChangeAspect="1"/>
          </p:cNvPicPr>
          <p:nvPr>
            <p:ph idx="1"/>
          </p:nvPr>
        </p:nvPicPr>
        <p:blipFill>
          <a:blip r:embed="rId2"/>
          <a:stretch>
            <a:fillRect/>
          </a:stretch>
        </p:blipFill>
        <p:spPr>
          <a:xfrm>
            <a:off x="483336" y="1497706"/>
            <a:ext cx="11225328" cy="2318983"/>
          </a:xfrm>
        </p:spPr>
      </p:pic>
      <p:sp>
        <p:nvSpPr>
          <p:cNvPr id="10" name="TextBox 9">
            <a:extLst>
              <a:ext uri="{FF2B5EF4-FFF2-40B4-BE49-F238E27FC236}">
                <a16:creationId xmlns:a16="http://schemas.microsoft.com/office/drawing/2014/main" id="{D4566E30-F36A-4A4A-87AA-5C99F7EF84D5}"/>
              </a:ext>
            </a:extLst>
          </p:cNvPr>
          <p:cNvSpPr txBox="1"/>
          <p:nvPr/>
        </p:nvSpPr>
        <p:spPr>
          <a:xfrm>
            <a:off x="405087" y="3928764"/>
            <a:ext cx="3100208" cy="369332"/>
          </a:xfrm>
          <a:prstGeom prst="rect">
            <a:avLst/>
          </a:prstGeom>
          <a:noFill/>
        </p:spPr>
        <p:txBody>
          <a:bodyPr wrap="none" rtlCol="0">
            <a:spAutoFit/>
          </a:bodyPr>
          <a:lstStyle/>
          <a:p>
            <a:r>
              <a:rPr lang="en-US" dirty="0"/>
              <a:t>285008 records ✕ 36 fields </a:t>
            </a:r>
          </a:p>
        </p:txBody>
      </p:sp>
      <p:pic>
        <p:nvPicPr>
          <p:cNvPr id="12" name="Picture 11" descr="Chart&#10;&#10;Description automatically generated">
            <a:extLst>
              <a:ext uri="{FF2B5EF4-FFF2-40B4-BE49-F238E27FC236}">
                <a16:creationId xmlns:a16="http://schemas.microsoft.com/office/drawing/2014/main" id="{CFBD8BDD-139A-6844-B57B-E2F4C63EF873}"/>
              </a:ext>
            </a:extLst>
          </p:cNvPr>
          <p:cNvPicPr>
            <a:picLocks noChangeAspect="1"/>
          </p:cNvPicPr>
          <p:nvPr/>
        </p:nvPicPr>
        <p:blipFill>
          <a:blip r:embed="rId3"/>
          <a:stretch>
            <a:fillRect/>
          </a:stretch>
        </p:blipFill>
        <p:spPr>
          <a:xfrm>
            <a:off x="5951549" y="3984249"/>
            <a:ext cx="5690913" cy="2655091"/>
          </a:xfrm>
          <a:prstGeom prst="rect">
            <a:avLst/>
          </a:prstGeom>
        </p:spPr>
      </p:pic>
      <p:sp>
        <p:nvSpPr>
          <p:cNvPr id="13" name="TextBox 12">
            <a:extLst>
              <a:ext uri="{FF2B5EF4-FFF2-40B4-BE49-F238E27FC236}">
                <a16:creationId xmlns:a16="http://schemas.microsoft.com/office/drawing/2014/main" id="{4DB19A51-77BB-F74E-95B8-984ACFE1437B}"/>
              </a:ext>
            </a:extLst>
          </p:cNvPr>
          <p:cNvSpPr txBox="1"/>
          <p:nvPr/>
        </p:nvSpPr>
        <p:spPr>
          <a:xfrm>
            <a:off x="1600428" y="6233510"/>
            <a:ext cx="4351121" cy="369332"/>
          </a:xfrm>
          <a:prstGeom prst="rect">
            <a:avLst/>
          </a:prstGeom>
          <a:noFill/>
        </p:spPr>
        <p:txBody>
          <a:bodyPr wrap="square" rtlCol="0">
            <a:spAutoFit/>
          </a:bodyPr>
          <a:lstStyle/>
          <a:p>
            <a:r>
              <a:rPr lang="en-US" dirty="0"/>
              <a:t>e.g. Job Class Titles in Fire Department</a:t>
            </a:r>
          </a:p>
        </p:txBody>
      </p:sp>
    </p:spTree>
    <p:extLst>
      <p:ext uri="{BB962C8B-B14F-4D97-AF65-F5344CB8AC3E}">
        <p14:creationId xmlns:p14="http://schemas.microsoft.com/office/powerpoint/2010/main" val="1602184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3262-4B99-2C4D-A505-B8B3D161B1B7}"/>
              </a:ext>
            </a:extLst>
          </p:cNvPr>
          <p:cNvSpPr>
            <a:spLocks noGrp="1"/>
          </p:cNvSpPr>
          <p:nvPr>
            <p:ph type="title"/>
          </p:nvPr>
        </p:nvSpPr>
        <p:spPr/>
        <p:txBody>
          <a:bodyPr/>
          <a:lstStyle/>
          <a:p>
            <a:r>
              <a:rPr lang="en-US" dirty="0"/>
              <a:t>Salary Distribution</a:t>
            </a:r>
          </a:p>
        </p:txBody>
      </p:sp>
      <p:sp>
        <p:nvSpPr>
          <p:cNvPr id="9" name="TextBox 8">
            <a:extLst>
              <a:ext uri="{FF2B5EF4-FFF2-40B4-BE49-F238E27FC236}">
                <a16:creationId xmlns:a16="http://schemas.microsoft.com/office/drawing/2014/main" id="{95C41770-8C56-1E4E-A6C7-3C1DFF33EE9E}"/>
              </a:ext>
            </a:extLst>
          </p:cNvPr>
          <p:cNvSpPr txBox="1"/>
          <p:nvPr/>
        </p:nvSpPr>
        <p:spPr>
          <a:xfrm>
            <a:off x="7084382" y="2420030"/>
            <a:ext cx="4891596" cy="2062103"/>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dirty="0"/>
              <a:t>Selected top 4 job class titles based on number of records</a:t>
            </a:r>
          </a:p>
          <a:p>
            <a:pPr marL="285750" indent="-285750">
              <a:spcBef>
                <a:spcPts val="1200"/>
              </a:spcBef>
              <a:buFont typeface="Arial" panose="020B0604020202020204" pitchFamily="34" charset="0"/>
              <a:buChar char="•"/>
            </a:pPr>
            <a:r>
              <a:rPr lang="en-US" dirty="0"/>
              <a:t>Fire Department has higher average total payments</a:t>
            </a:r>
          </a:p>
          <a:p>
            <a:pPr marL="285750" indent="-285750">
              <a:spcBef>
                <a:spcPts val="1200"/>
              </a:spcBef>
              <a:buFont typeface="Arial" panose="020B0604020202020204" pitchFamily="34" charset="0"/>
              <a:buChar char="•"/>
            </a:pPr>
            <a:r>
              <a:rPr lang="en-US" dirty="0"/>
              <a:t>Recreation and Parks has lower pay than other departments</a:t>
            </a:r>
          </a:p>
        </p:txBody>
      </p:sp>
      <p:pic>
        <p:nvPicPr>
          <p:cNvPr id="8" name="Picture 7" descr="Diagram&#10;&#10;Description automatically generated with medium confidence">
            <a:extLst>
              <a:ext uri="{FF2B5EF4-FFF2-40B4-BE49-F238E27FC236}">
                <a16:creationId xmlns:a16="http://schemas.microsoft.com/office/drawing/2014/main" id="{4F647AB1-EDA4-0A4D-8B87-50532BFAB73F}"/>
              </a:ext>
            </a:extLst>
          </p:cNvPr>
          <p:cNvPicPr>
            <a:picLocks noChangeAspect="1"/>
          </p:cNvPicPr>
          <p:nvPr/>
        </p:nvPicPr>
        <p:blipFill>
          <a:blip r:embed="rId2"/>
          <a:stretch>
            <a:fillRect/>
          </a:stretch>
        </p:blipFill>
        <p:spPr>
          <a:xfrm>
            <a:off x="719092" y="1486394"/>
            <a:ext cx="6280681" cy="2492990"/>
          </a:xfrm>
          <a:prstGeom prst="rect">
            <a:avLst/>
          </a:prstGeom>
        </p:spPr>
      </p:pic>
      <p:pic>
        <p:nvPicPr>
          <p:cNvPr id="11" name="Picture 10" descr="Chart&#10;&#10;Description automatically generated">
            <a:extLst>
              <a:ext uri="{FF2B5EF4-FFF2-40B4-BE49-F238E27FC236}">
                <a16:creationId xmlns:a16="http://schemas.microsoft.com/office/drawing/2014/main" id="{EF647C49-D50B-2940-992B-A9D413B41C78}"/>
              </a:ext>
            </a:extLst>
          </p:cNvPr>
          <p:cNvPicPr>
            <a:picLocks noChangeAspect="1"/>
          </p:cNvPicPr>
          <p:nvPr/>
        </p:nvPicPr>
        <p:blipFill>
          <a:blip r:embed="rId3"/>
          <a:stretch>
            <a:fillRect/>
          </a:stretch>
        </p:blipFill>
        <p:spPr>
          <a:xfrm>
            <a:off x="719092" y="4126147"/>
            <a:ext cx="6277471" cy="2435521"/>
          </a:xfrm>
          <a:prstGeom prst="rect">
            <a:avLst/>
          </a:prstGeom>
        </p:spPr>
      </p:pic>
    </p:spTree>
    <p:extLst>
      <p:ext uri="{BB962C8B-B14F-4D97-AF65-F5344CB8AC3E}">
        <p14:creationId xmlns:p14="http://schemas.microsoft.com/office/powerpoint/2010/main" val="1027951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13A39-2852-F34B-BFCF-9073AC204DFA}"/>
              </a:ext>
            </a:extLst>
          </p:cNvPr>
          <p:cNvSpPr>
            <a:spLocks noGrp="1"/>
          </p:cNvSpPr>
          <p:nvPr>
            <p:ph type="title"/>
          </p:nvPr>
        </p:nvSpPr>
        <p:spPr/>
        <p:txBody>
          <a:bodyPr/>
          <a:lstStyle/>
          <a:p>
            <a:r>
              <a:rPr lang="en-US" dirty="0"/>
              <a:t>Salary Breakdown Overview</a:t>
            </a:r>
          </a:p>
        </p:txBody>
      </p:sp>
      <p:sp>
        <p:nvSpPr>
          <p:cNvPr id="7" name="TextBox 6">
            <a:extLst>
              <a:ext uri="{FF2B5EF4-FFF2-40B4-BE49-F238E27FC236}">
                <a16:creationId xmlns:a16="http://schemas.microsoft.com/office/drawing/2014/main" id="{A3D28620-8635-D04B-86CB-EBE4C4077A9D}"/>
              </a:ext>
            </a:extLst>
          </p:cNvPr>
          <p:cNvSpPr txBox="1"/>
          <p:nvPr/>
        </p:nvSpPr>
        <p:spPr>
          <a:xfrm>
            <a:off x="9708887" y="2984033"/>
            <a:ext cx="1693925" cy="307777"/>
          </a:xfrm>
          <a:prstGeom prst="rect">
            <a:avLst/>
          </a:prstGeom>
          <a:noFill/>
        </p:spPr>
        <p:txBody>
          <a:bodyPr wrap="none" rtlCol="0">
            <a:spAutoFit/>
          </a:bodyPr>
          <a:lstStyle/>
          <a:p>
            <a:r>
              <a:rPr lang="en-US" sz="1400" dirty="0">
                <a:solidFill>
                  <a:srgbClr val="FFC000"/>
                </a:solidFill>
              </a:rPr>
              <a:t>Recreation &amp; Parks</a:t>
            </a:r>
          </a:p>
        </p:txBody>
      </p:sp>
      <p:sp>
        <p:nvSpPr>
          <p:cNvPr id="8" name="TextBox 7">
            <a:extLst>
              <a:ext uri="{FF2B5EF4-FFF2-40B4-BE49-F238E27FC236}">
                <a16:creationId xmlns:a16="http://schemas.microsoft.com/office/drawing/2014/main" id="{0AAB174D-EEA7-3D40-A183-0BC4AF00B121}"/>
              </a:ext>
            </a:extLst>
          </p:cNvPr>
          <p:cNvSpPr txBox="1"/>
          <p:nvPr/>
        </p:nvSpPr>
        <p:spPr>
          <a:xfrm>
            <a:off x="10702715" y="4863411"/>
            <a:ext cx="667106" cy="307777"/>
          </a:xfrm>
          <a:prstGeom prst="rect">
            <a:avLst/>
          </a:prstGeom>
          <a:noFill/>
        </p:spPr>
        <p:txBody>
          <a:bodyPr wrap="none" rtlCol="0">
            <a:spAutoFit/>
          </a:bodyPr>
          <a:lstStyle>
            <a:defPPr>
              <a:defRPr lang="en-US"/>
            </a:defPPr>
            <a:lvl1pPr>
              <a:defRPr sz="1400"/>
            </a:lvl1pPr>
          </a:lstStyle>
          <a:p>
            <a:r>
              <a:rPr lang="en-US" dirty="0">
                <a:solidFill>
                  <a:srgbClr val="FFC000"/>
                </a:solidFill>
              </a:rPr>
              <a:t>Police</a:t>
            </a:r>
          </a:p>
        </p:txBody>
      </p:sp>
      <p:sp>
        <p:nvSpPr>
          <p:cNvPr id="9" name="TextBox 8">
            <a:extLst>
              <a:ext uri="{FF2B5EF4-FFF2-40B4-BE49-F238E27FC236}">
                <a16:creationId xmlns:a16="http://schemas.microsoft.com/office/drawing/2014/main" id="{4BA11FD1-B872-254F-9FBC-94C3DFB21F6A}"/>
              </a:ext>
            </a:extLst>
          </p:cNvPr>
          <p:cNvSpPr txBox="1"/>
          <p:nvPr/>
        </p:nvSpPr>
        <p:spPr>
          <a:xfrm>
            <a:off x="3333125" y="5199559"/>
            <a:ext cx="1733295" cy="369332"/>
          </a:xfrm>
          <a:prstGeom prst="rect">
            <a:avLst/>
          </a:prstGeom>
          <a:noFill/>
        </p:spPr>
        <p:txBody>
          <a:bodyPr wrap="none" rtlCol="0">
            <a:spAutoFit/>
          </a:bodyPr>
          <a:lstStyle/>
          <a:p>
            <a:r>
              <a:rPr lang="en-US" dirty="0">
                <a:solidFill>
                  <a:srgbClr val="FFC000"/>
                </a:solidFill>
              </a:rPr>
              <a:t>Water &amp; Power</a:t>
            </a:r>
          </a:p>
        </p:txBody>
      </p:sp>
      <p:sp>
        <p:nvSpPr>
          <p:cNvPr id="10" name="TextBox 9">
            <a:extLst>
              <a:ext uri="{FF2B5EF4-FFF2-40B4-BE49-F238E27FC236}">
                <a16:creationId xmlns:a16="http://schemas.microsoft.com/office/drawing/2014/main" id="{E383DEAC-6640-5C41-BF56-628B0BC3BAEE}"/>
              </a:ext>
            </a:extLst>
          </p:cNvPr>
          <p:cNvSpPr txBox="1"/>
          <p:nvPr/>
        </p:nvSpPr>
        <p:spPr>
          <a:xfrm>
            <a:off x="9845749" y="1151372"/>
            <a:ext cx="1524072" cy="307777"/>
          </a:xfrm>
          <a:prstGeom prst="rect">
            <a:avLst/>
          </a:prstGeom>
          <a:noFill/>
        </p:spPr>
        <p:txBody>
          <a:bodyPr wrap="none" rtlCol="0">
            <a:spAutoFit/>
          </a:bodyPr>
          <a:lstStyle/>
          <a:p>
            <a:r>
              <a:rPr lang="en-US" sz="1400" dirty="0">
                <a:solidFill>
                  <a:srgbClr val="FFC000"/>
                </a:solidFill>
              </a:rPr>
              <a:t>Fire Department</a:t>
            </a:r>
          </a:p>
        </p:txBody>
      </p:sp>
      <p:pic>
        <p:nvPicPr>
          <p:cNvPr id="15" name="Picture 14" descr="Chart, bar chart&#10;&#10;Description automatically generated">
            <a:extLst>
              <a:ext uri="{FF2B5EF4-FFF2-40B4-BE49-F238E27FC236}">
                <a16:creationId xmlns:a16="http://schemas.microsoft.com/office/drawing/2014/main" id="{03593260-B47A-9941-9939-7AF3BFBD6737}"/>
              </a:ext>
            </a:extLst>
          </p:cNvPr>
          <p:cNvPicPr>
            <a:picLocks noChangeAspect="1"/>
          </p:cNvPicPr>
          <p:nvPr/>
        </p:nvPicPr>
        <p:blipFill>
          <a:blip r:embed="rId2"/>
          <a:stretch>
            <a:fillRect/>
          </a:stretch>
        </p:blipFill>
        <p:spPr>
          <a:xfrm>
            <a:off x="822179" y="1941466"/>
            <a:ext cx="6755188" cy="3124568"/>
          </a:xfrm>
          <a:prstGeom prst="rect">
            <a:avLst/>
          </a:prstGeom>
          <a:ln>
            <a:noFill/>
          </a:ln>
          <a:effectLst>
            <a:outerShdw blurRad="292100" dist="139700" dir="2700000" algn="tl" rotWithShape="0">
              <a:srgbClr val="333333">
                <a:alpha val="65000"/>
              </a:srgbClr>
            </a:outerShdw>
          </a:effectLst>
        </p:spPr>
      </p:pic>
      <p:pic>
        <p:nvPicPr>
          <p:cNvPr id="4" name="Picture 3" descr="Chart, bar chart&#10;&#10;Description automatically generated">
            <a:extLst>
              <a:ext uri="{FF2B5EF4-FFF2-40B4-BE49-F238E27FC236}">
                <a16:creationId xmlns:a16="http://schemas.microsoft.com/office/drawing/2014/main" id="{262B2EEF-79F4-334F-8219-15770C298989}"/>
              </a:ext>
            </a:extLst>
          </p:cNvPr>
          <p:cNvPicPr>
            <a:picLocks noChangeAspect="1"/>
          </p:cNvPicPr>
          <p:nvPr/>
        </p:nvPicPr>
        <p:blipFill>
          <a:blip r:embed="rId3"/>
          <a:stretch>
            <a:fillRect/>
          </a:stretch>
        </p:blipFill>
        <p:spPr>
          <a:xfrm>
            <a:off x="8124609" y="1467332"/>
            <a:ext cx="3168557" cy="1478211"/>
          </a:xfrm>
          <a:prstGeom prst="rect">
            <a:avLst/>
          </a:prstGeom>
        </p:spPr>
      </p:pic>
      <p:pic>
        <p:nvPicPr>
          <p:cNvPr id="12" name="Picture 11" descr="Chart, bar chart&#10;&#10;Description automatically generated">
            <a:extLst>
              <a:ext uri="{FF2B5EF4-FFF2-40B4-BE49-F238E27FC236}">
                <a16:creationId xmlns:a16="http://schemas.microsoft.com/office/drawing/2014/main" id="{A61B2231-AAFA-6844-B786-85CFFE15528F}"/>
              </a:ext>
            </a:extLst>
          </p:cNvPr>
          <p:cNvPicPr>
            <a:picLocks noChangeAspect="1"/>
          </p:cNvPicPr>
          <p:nvPr/>
        </p:nvPicPr>
        <p:blipFill>
          <a:blip r:embed="rId4"/>
          <a:stretch>
            <a:fillRect/>
          </a:stretch>
        </p:blipFill>
        <p:spPr>
          <a:xfrm>
            <a:off x="8124609" y="5126225"/>
            <a:ext cx="3168557" cy="1494437"/>
          </a:xfrm>
          <a:prstGeom prst="rect">
            <a:avLst/>
          </a:prstGeom>
        </p:spPr>
      </p:pic>
      <p:pic>
        <p:nvPicPr>
          <p:cNvPr id="18" name="Picture 17" descr="Chart, bar chart&#10;&#10;Description automatically generated">
            <a:extLst>
              <a:ext uri="{FF2B5EF4-FFF2-40B4-BE49-F238E27FC236}">
                <a16:creationId xmlns:a16="http://schemas.microsoft.com/office/drawing/2014/main" id="{C8857354-5C03-B44F-A3DA-42F14EB40763}"/>
              </a:ext>
            </a:extLst>
          </p:cNvPr>
          <p:cNvPicPr>
            <a:picLocks noChangeAspect="1"/>
          </p:cNvPicPr>
          <p:nvPr/>
        </p:nvPicPr>
        <p:blipFill rotWithShape="1">
          <a:blip r:embed="rId5"/>
          <a:srcRect l="5844" t="8276" r="9026" b="3499"/>
          <a:stretch/>
        </p:blipFill>
        <p:spPr>
          <a:xfrm>
            <a:off x="8124609" y="3269687"/>
            <a:ext cx="3168557" cy="1532394"/>
          </a:xfrm>
          <a:prstGeom prst="rect">
            <a:avLst/>
          </a:prstGeom>
          <a:solidFill>
            <a:schemeClr val="tx1"/>
          </a:solidFill>
        </p:spPr>
      </p:pic>
    </p:spTree>
    <p:extLst>
      <p:ext uri="{BB962C8B-B14F-4D97-AF65-F5344CB8AC3E}">
        <p14:creationId xmlns:p14="http://schemas.microsoft.com/office/powerpoint/2010/main" val="2094190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6E2D-F4FD-9948-8C0F-CCC949FFD7A6}"/>
              </a:ext>
            </a:extLst>
          </p:cNvPr>
          <p:cNvSpPr>
            <a:spLocks noGrp="1"/>
          </p:cNvSpPr>
          <p:nvPr>
            <p:ph type="title"/>
          </p:nvPr>
        </p:nvSpPr>
        <p:spPr/>
        <p:txBody>
          <a:bodyPr/>
          <a:lstStyle/>
          <a:p>
            <a:r>
              <a:rPr lang="en-US" dirty="0"/>
              <a:t>Pay Grade</a:t>
            </a:r>
          </a:p>
        </p:txBody>
      </p:sp>
      <p:pic>
        <p:nvPicPr>
          <p:cNvPr id="4" name="Picture 3" descr="Chart, scatter chart, box and whisker chart&#10;&#10;Description automatically generated">
            <a:extLst>
              <a:ext uri="{FF2B5EF4-FFF2-40B4-BE49-F238E27FC236}">
                <a16:creationId xmlns:a16="http://schemas.microsoft.com/office/drawing/2014/main" id="{3C1B0C94-0898-6C44-B20F-7729FBEF1097}"/>
              </a:ext>
            </a:extLst>
          </p:cNvPr>
          <p:cNvPicPr>
            <a:picLocks noChangeAspect="1"/>
          </p:cNvPicPr>
          <p:nvPr/>
        </p:nvPicPr>
        <p:blipFill rotWithShape="1">
          <a:blip r:embed="rId2"/>
          <a:srcRect l="3187" r="5829"/>
          <a:stretch/>
        </p:blipFill>
        <p:spPr>
          <a:xfrm>
            <a:off x="2199759" y="1617296"/>
            <a:ext cx="8121666" cy="4207432"/>
          </a:xfrm>
          <a:prstGeom prst="rect">
            <a:avLst/>
          </a:prstGeom>
        </p:spPr>
      </p:pic>
      <p:sp>
        <p:nvSpPr>
          <p:cNvPr id="5" name="Round Diagonal Corner Rectangle 4">
            <a:extLst>
              <a:ext uri="{FF2B5EF4-FFF2-40B4-BE49-F238E27FC236}">
                <a16:creationId xmlns:a16="http://schemas.microsoft.com/office/drawing/2014/main" id="{F49D9FE2-B0E9-064E-9666-88EB45A51C36}"/>
              </a:ext>
            </a:extLst>
          </p:cNvPr>
          <p:cNvSpPr/>
          <p:nvPr/>
        </p:nvSpPr>
        <p:spPr>
          <a:xfrm>
            <a:off x="3480047" y="1875098"/>
            <a:ext cx="488271" cy="1074198"/>
          </a:xfrm>
          <a:prstGeom prst="round2DiagRect">
            <a:avLst/>
          </a:prstGeom>
          <a:noFill/>
          <a:ln>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Diagonal Corner Rectangle 19">
            <a:extLst>
              <a:ext uri="{FF2B5EF4-FFF2-40B4-BE49-F238E27FC236}">
                <a16:creationId xmlns:a16="http://schemas.microsoft.com/office/drawing/2014/main" id="{9A6EA196-66E2-4746-B6AE-ED87D8D84822}"/>
              </a:ext>
            </a:extLst>
          </p:cNvPr>
          <p:cNvSpPr/>
          <p:nvPr/>
        </p:nvSpPr>
        <p:spPr>
          <a:xfrm>
            <a:off x="3480047" y="3078196"/>
            <a:ext cx="488270" cy="830510"/>
          </a:xfrm>
          <a:prstGeom prst="round2DiagRect">
            <a:avLst/>
          </a:prstGeom>
          <a:noFill/>
          <a:ln>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 Diagonal Corner Rectangle 21">
            <a:extLst>
              <a:ext uri="{FF2B5EF4-FFF2-40B4-BE49-F238E27FC236}">
                <a16:creationId xmlns:a16="http://schemas.microsoft.com/office/drawing/2014/main" id="{7847028F-6D84-F444-9FF5-8023D6AF467B}"/>
              </a:ext>
            </a:extLst>
          </p:cNvPr>
          <p:cNvSpPr/>
          <p:nvPr/>
        </p:nvSpPr>
        <p:spPr>
          <a:xfrm>
            <a:off x="3480047" y="4037606"/>
            <a:ext cx="488270" cy="690700"/>
          </a:xfrm>
          <a:prstGeom prst="round2DiagRect">
            <a:avLst/>
          </a:prstGeom>
          <a:noFill/>
          <a:ln>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 Diagonal Corner Rectangle 23">
            <a:extLst>
              <a:ext uri="{FF2B5EF4-FFF2-40B4-BE49-F238E27FC236}">
                <a16:creationId xmlns:a16="http://schemas.microsoft.com/office/drawing/2014/main" id="{CCB326AD-B182-744A-BFDA-25531CE16E71}"/>
              </a:ext>
            </a:extLst>
          </p:cNvPr>
          <p:cNvSpPr/>
          <p:nvPr/>
        </p:nvSpPr>
        <p:spPr>
          <a:xfrm>
            <a:off x="4760335" y="2528402"/>
            <a:ext cx="488270" cy="690700"/>
          </a:xfrm>
          <a:prstGeom prst="round2DiagRect">
            <a:avLst/>
          </a:prstGeom>
          <a:noFill/>
          <a:ln>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 Diagonal Corner Rectangle 25">
            <a:extLst>
              <a:ext uri="{FF2B5EF4-FFF2-40B4-BE49-F238E27FC236}">
                <a16:creationId xmlns:a16="http://schemas.microsoft.com/office/drawing/2014/main" id="{E49C88A1-5FDA-1D4F-A9D2-F4ED0DB4CD70}"/>
              </a:ext>
            </a:extLst>
          </p:cNvPr>
          <p:cNvSpPr/>
          <p:nvPr/>
        </p:nvSpPr>
        <p:spPr>
          <a:xfrm>
            <a:off x="4760335" y="3908706"/>
            <a:ext cx="488270" cy="690700"/>
          </a:xfrm>
          <a:prstGeom prst="round2DiagRect">
            <a:avLst/>
          </a:prstGeom>
          <a:noFill/>
          <a:ln>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837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13A39-2852-F34B-BFCF-9073AC204DFA}"/>
              </a:ext>
            </a:extLst>
          </p:cNvPr>
          <p:cNvSpPr>
            <a:spLocks noGrp="1"/>
          </p:cNvSpPr>
          <p:nvPr>
            <p:ph type="title"/>
          </p:nvPr>
        </p:nvSpPr>
        <p:spPr/>
        <p:txBody>
          <a:bodyPr/>
          <a:lstStyle/>
          <a:p>
            <a:r>
              <a:rPr lang="en-US" dirty="0"/>
              <a:t>Salary Growth</a:t>
            </a:r>
          </a:p>
        </p:txBody>
      </p:sp>
      <p:pic>
        <p:nvPicPr>
          <p:cNvPr id="5" name="Picture 4" descr="Chart&#10;&#10;Description automatically generated">
            <a:extLst>
              <a:ext uri="{FF2B5EF4-FFF2-40B4-BE49-F238E27FC236}">
                <a16:creationId xmlns:a16="http://schemas.microsoft.com/office/drawing/2014/main" id="{4D1C8FC9-AA75-C042-BAB0-2964C12207E0}"/>
              </a:ext>
            </a:extLst>
          </p:cNvPr>
          <p:cNvPicPr>
            <a:picLocks noChangeAspect="1"/>
          </p:cNvPicPr>
          <p:nvPr/>
        </p:nvPicPr>
        <p:blipFill>
          <a:blip r:embed="rId2"/>
          <a:stretch>
            <a:fillRect/>
          </a:stretch>
        </p:blipFill>
        <p:spPr>
          <a:xfrm>
            <a:off x="2615095" y="1420228"/>
            <a:ext cx="7232905" cy="5074754"/>
          </a:xfrm>
          <a:prstGeom prst="rect">
            <a:avLst/>
          </a:prstGeom>
        </p:spPr>
      </p:pic>
      <p:grpSp>
        <p:nvGrpSpPr>
          <p:cNvPr id="22" name="Group 21">
            <a:extLst>
              <a:ext uri="{FF2B5EF4-FFF2-40B4-BE49-F238E27FC236}">
                <a16:creationId xmlns:a16="http://schemas.microsoft.com/office/drawing/2014/main" id="{FC833CAA-7546-664C-9708-81F2402E368F}"/>
              </a:ext>
            </a:extLst>
          </p:cNvPr>
          <p:cNvGrpSpPr/>
          <p:nvPr/>
        </p:nvGrpSpPr>
        <p:grpSpPr>
          <a:xfrm>
            <a:off x="3060104" y="1565222"/>
            <a:ext cx="6632448" cy="3419856"/>
            <a:chOff x="3361944" y="1618488"/>
            <a:chExt cx="6632448" cy="3419856"/>
          </a:xfrm>
        </p:grpSpPr>
        <p:sp>
          <p:nvSpPr>
            <p:cNvPr id="17" name="TextBox 16">
              <a:extLst>
                <a:ext uri="{FF2B5EF4-FFF2-40B4-BE49-F238E27FC236}">
                  <a16:creationId xmlns:a16="http://schemas.microsoft.com/office/drawing/2014/main" id="{F1B5F7F1-9BDE-F34C-AC4F-2E20330AE1DB}"/>
                </a:ext>
              </a:extLst>
            </p:cNvPr>
            <p:cNvSpPr txBox="1"/>
            <p:nvPr/>
          </p:nvSpPr>
          <p:spPr>
            <a:xfrm>
              <a:off x="6681216" y="1618488"/>
              <a:ext cx="1655064" cy="307777"/>
            </a:xfrm>
            <a:prstGeom prst="rect">
              <a:avLst/>
            </a:prstGeom>
            <a:solidFill>
              <a:schemeClr val="accent4">
                <a:lumMod val="20000"/>
                <a:lumOff val="80000"/>
                <a:alpha val="12844"/>
              </a:schemeClr>
            </a:solidFill>
          </p:spPr>
          <p:txBody>
            <a:bodyPr wrap="square" rtlCol="0">
              <a:spAutoFit/>
            </a:bodyPr>
            <a:lstStyle/>
            <a:p>
              <a:endParaRPr lang="en-US" sz="1400" b="1" dirty="0"/>
            </a:p>
          </p:txBody>
        </p:sp>
        <p:sp>
          <p:nvSpPr>
            <p:cNvPr id="14" name="Rectangle 13">
              <a:extLst>
                <a:ext uri="{FF2B5EF4-FFF2-40B4-BE49-F238E27FC236}">
                  <a16:creationId xmlns:a16="http://schemas.microsoft.com/office/drawing/2014/main" id="{A8A9BD33-C726-0C4C-803A-EBD866FC96D4}"/>
                </a:ext>
              </a:extLst>
            </p:cNvPr>
            <p:cNvSpPr/>
            <p:nvPr/>
          </p:nvSpPr>
          <p:spPr>
            <a:xfrm>
              <a:off x="3361944" y="1618488"/>
              <a:ext cx="1658112" cy="3419856"/>
            </a:xfrm>
            <a:prstGeom prst="rect">
              <a:avLst/>
            </a:prstGeom>
            <a:solidFill>
              <a:srgbClr val="C00000">
                <a:alpha val="188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bg1">
                      <a:lumMod val="50000"/>
                      <a:lumOff val="50000"/>
                    </a:schemeClr>
                  </a:solidFill>
                </a:rPr>
                <a:t>Fire</a:t>
              </a:r>
            </a:p>
          </p:txBody>
        </p:sp>
        <p:sp>
          <p:nvSpPr>
            <p:cNvPr id="19" name="Rectangle 18">
              <a:extLst>
                <a:ext uri="{FF2B5EF4-FFF2-40B4-BE49-F238E27FC236}">
                  <a16:creationId xmlns:a16="http://schemas.microsoft.com/office/drawing/2014/main" id="{2A523C22-70DC-854B-943F-7DDA729039F9}"/>
                </a:ext>
              </a:extLst>
            </p:cNvPr>
            <p:cNvSpPr/>
            <p:nvPr/>
          </p:nvSpPr>
          <p:spPr>
            <a:xfrm>
              <a:off x="5020056" y="1618488"/>
              <a:ext cx="1658112" cy="3419856"/>
            </a:xfrm>
            <a:prstGeom prst="rect">
              <a:avLst/>
            </a:prstGeom>
            <a:solidFill>
              <a:srgbClr val="00B0F0">
                <a:alpha val="232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bg1">
                      <a:lumMod val="50000"/>
                      <a:lumOff val="50000"/>
                    </a:schemeClr>
                  </a:solidFill>
                </a:rPr>
                <a:t>Water &amp; Power</a:t>
              </a:r>
            </a:p>
          </p:txBody>
        </p:sp>
        <p:sp>
          <p:nvSpPr>
            <p:cNvPr id="20" name="Rectangle 19">
              <a:extLst>
                <a:ext uri="{FF2B5EF4-FFF2-40B4-BE49-F238E27FC236}">
                  <a16:creationId xmlns:a16="http://schemas.microsoft.com/office/drawing/2014/main" id="{B202ADF9-2396-654F-9A5A-D095976C5EFA}"/>
                </a:ext>
              </a:extLst>
            </p:cNvPr>
            <p:cNvSpPr/>
            <p:nvPr/>
          </p:nvSpPr>
          <p:spPr>
            <a:xfrm>
              <a:off x="6678168" y="1618488"/>
              <a:ext cx="1658112" cy="3419856"/>
            </a:xfrm>
            <a:prstGeom prst="rect">
              <a:avLst/>
            </a:prstGeom>
            <a:solidFill>
              <a:srgbClr val="92D050">
                <a:alpha val="199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bg1">
                      <a:lumMod val="50000"/>
                      <a:lumOff val="50000"/>
                    </a:schemeClr>
                  </a:solidFill>
                </a:rPr>
                <a:t>Recreation &amp; Parks</a:t>
              </a:r>
            </a:p>
          </p:txBody>
        </p:sp>
        <p:sp>
          <p:nvSpPr>
            <p:cNvPr id="21" name="Rectangle 20">
              <a:extLst>
                <a:ext uri="{FF2B5EF4-FFF2-40B4-BE49-F238E27FC236}">
                  <a16:creationId xmlns:a16="http://schemas.microsoft.com/office/drawing/2014/main" id="{ACDAAD7B-654F-9C47-93DC-2B96920AD9CB}"/>
                </a:ext>
              </a:extLst>
            </p:cNvPr>
            <p:cNvSpPr/>
            <p:nvPr/>
          </p:nvSpPr>
          <p:spPr>
            <a:xfrm>
              <a:off x="8336280" y="1618488"/>
              <a:ext cx="1658112" cy="3419856"/>
            </a:xfrm>
            <a:prstGeom prst="rect">
              <a:avLst/>
            </a:prstGeom>
            <a:solidFill>
              <a:schemeClr val="accent6">
                <a:lumMod val="60000"/>
                <a:lumOff val="40000"/>
                <a:alpha val="245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solidFill>
                    <a:schemeClr val="bg1">
                      <a:lumMod val="50000"/>
                      <a:lumOff val="50000"/>
                    </a:schemeClr>
                  </a:solidFill>
                </a:rPr>
                <a:t>Police</a:t>
              </a:r>
            </a:p>
          </p:txBody>
        </p:sp>
      </p:grpSp>
    </p:spTree>
    <p:extLst>
      <p:ext uri="{BB962C8B-B14F-4D97-AF65-F5344CB8AC3E}">
        <p14:creationId xmlns:p14="http://schemas.microsoft.com/office/powerpoint/2010/main" val="3495953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76E8-E6FC-744E-B628-A5369853CC98}"/>
              </a:ext>
            </a:extLst>
          </p:cNvPr>
          <p:cNvSpPr>
            <a:spLocks noGrp="1"/>
          </p:cNvSpPr>
          <p:nvPr>
            <p:ph type="title"/>
          </p:nvPr>
        </p:nvSpPr>
        <p:spPr/>
        <p:txBody>
          <a:bodyPr/>
          <a:lstStyle/>
          <a:p>
            <a:r>
              <a:rPr lang="en-US" dirty="0"/>
              <a:t>Housing</a:t>
            </a:r>
          </a:p>
        </p:txBody>
      </p:sp>
      <p:pic>
        <p:nvPicPr>
          <p:cNvPr id="4" name="Picture 3" descr="Chart, line chart&#10;&#10;Description automatically generated">
            <a:extLst>
              <a:ext uri="{FF2B5EF4-FFF2-40B4-BE49-F238E27FC236}">
                <a16:creationId xmlns:a16="http://schemas.microsoft.com/office/drawing/2014/main" id="{AD6B92F2-D00C-6B42-A89E-938AD1FC5C45}"/>
              </a:ext>
            </a:extLst>
          </p:cNvPr>
          <p:cNvPicPr>
            <a:picLocks noChangeAspect="1"/>
          </p:cNvPicPr>
          <p:nvPr/>
        </p:nvPicPr>
        <p:blipFill>
          <a:blip r:embed="rId2"/>
          <a:stretch>
            <a:fillRect/>
          </a:stretch>
        </p:blipFill>
        <p:spPr>
          <a:xfrm>
            <a:off x="6677355" y="1797964"/>
            <a:ext cx="4447032" cy="2964688"/>
          </a:xfrm>
          <a:prstGeom prst="rect">
            <a:avLst/>
          </a:prstGeom>
          <a:solidFill>
            <a:schemeClr val="tx1"/>
          </a:solidFill>
        </p:spPr>
      </p:pic>
      <p:sp>
        <p:nvSpPr>
          <p:cNvPr id="5" name="TextBox 4">
            <a:extLst>
              <a:ext uri="{FF2B5EF4-FFF2-40B4-BE49-F238E27FC236}">
                <a16:creationId xmlns:a16="http://schemas.microsoft.com/office/drawing/2014/main" id="{1F6B3E82-43DE-AC4D-8595-2C35C9242273}"/>
              </a:ext>
            </a:extLst>
          </p:cNvPr>
          <p:cNvSpPr txBox="1"/>
          <p:nvPr/>
        </p:nvSpPr>
        <p:spPr>
          <a:xfrm>
            <a:off x="3256998" y="5339901"/>
            <a:ext cx="6053196" cy="461665"/>
          </a:xfrm>
          <a:prstGeom prst="rect">
            <a:avLst/>
          </a:prstGeom>
          <a:noFill/>
        </p:spPr>
        <p:txBody>
          <a:bodyPr wrap="none" rtlCol="0">
            <a:spAutoFit/>
          </a:bodyPr>
          <a:lstStyle/>
          <a:p>
            <a:r>
              <a:rPr lang="en-US" sz="2400" dirty="0">
                <a:solidFill>
                  <a:schemeClr val="tx1">
                    <a:lumMod val="95000"/>
                  </a:schemeClr>
                </a:solidFill>
              </a:rPr>
              <a:t>~ 7% increase in median home price YoY  </a:t>
            </a:r>
          </a:p>
        </p:txBody>
      </p:sp>
      <p:pic>
        <p:nvPicPr>
          <p:cNvPr id="7" name="Picture 6" descr="Chart, scatter chart&#10;&#10;Description automatically generated">
            <a:extLst>
              <a:ext uri="{FF2B5EF4-FFF2-40B4-BE49-F238E27FC236}">
                <a16:creationId xmlns:a16="http://schemas.microsoft.com/office/drawing/2014/main" id="{7BBCF44D-6436-7B4D-AFB1-BEABE6051AF8}"/>
              </a:ext>
            </a:extLst>
          </p:cNvPr>
          <p:cNvPicPr>
            <a:picLocks noChangeAspect="1"/>
          </p:cNvPicPr>
          <p:nvPr/>
        </p:nvPicPr>
        <p:blipFill>
          <a:blip r:embed="rId3"/>
          <a:stretch>
            <a:fillRect/>
          </a:stretch>
        </p:blipFill>
        <p:spPr>
          <a:xfrm>
            <a:off x="992453" y="1797964"/>
            <a:ext cx="4447031" cy="2964687"/>
          </a:xfrm>
          <a:prstGeom prst="rect">
            <a:avLst/>
          </a:prstGeom>
          <a:solidFill>
            <a:schemeClr val="tx1"/>
          </a:solidFill>
        </p:spPr>
      </p:pic>
      <p:sp>
        <p:nvSpPr>
          <p:cNvPr id="8" name="Notched Right Arrow 7">
            <a:extLst>
              <a:ext uri="{FF2B5EF4-FFF2-40B4-BE49-F238E27FC236}">
                <a16:creationId xmlns:a16="http://schemas.microsoft.com/office/drawing/2014/main" id="{1CEC757F-65A0-FB45-BEE6-71E2905B1A47}"/>
              </a:ext>
            </a:extLst>
          </p:cNvPr>
          <p:cNvSpPr/>
          <p:nvPr/>
        </p:nvSpPr>
        <p:spPr>
          <a:xfrm>
            <a:off x="5765811" y="3182112"/>
            <a:ext cx="585216" cy="49377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096093"/>
      </p:ext>
    </p:extLst>
  </p:cSld>
  <p:clrMapOvr>
    <a:masterClrMapping/>
  </p:clrMapOvr>
</p:sld>
</file>

<file path=ppt/theme/theme1.xml><?xml version="1.0" encoding="utf-8"?>
<a:theme xmlns:a="http://schemas.openxmlformats.org/drawingml/2006/main" name="3DFloatVTI">
  <a:themeElements>
    <a:clrScheme name="AnalogousFromDarkSeedLeftStep">
      <a:dk1>
        <a:srgbClr val="000000"/>
      </a:dk1>
      <a:lt1>
        <a:srgbClr val="FFFFFF"/>
      </a:lt1>
      <a:dk2>
        <a:srgbClr val="251A2F"/>
      </a:dk2>
      <a:lt2>
        <a:srgbClr val="F0F3F3"/>
      </a:lt2>
      <a:accent1>
        <a:srgbClr val="C34D64"/>
      </a:accent1>
      <a:accent2>
        <a:srgbClr val="B13B83"/>
      </a:accent2>
      <a:accent3>
        <a:srgbClr val="C04DC3"/>
      </a:accent3>
      <a:accent4>
        <a:srgbClr val="7D3BB1"/>
      </a:accent4>
      <a:accent5>
        <a:srgbClr val="5D4DC3"/>
      </a:accent5>
      <a:accent6>
        <a:srgbClr val="3B5CB1"/>
      </a:accent6>
      <a:hlink>
        <a:srgbClr val="7653C5"/>
      </a:hlink>
      <a:folHlink>
        <a:srgbClr val="7F7F7F"/>
      </a:folHlink>
    </a:clrScheme>
    <a:fontScheme name="Floa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otalTime>723</TotalTime>
  <Words>453</Words>
  <Application>Microsoft Office PowerPoint</Application>
  <PresentationFormat>Widescreen</PresentationFormat>
  <Paragraphs>77</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Avenir Next LT Pro</vt:lpstr>
      <vt:lpstr>3DFloatVTI</vt:lpstr>
      <vt:lpstr>Does LA city employee compensation growth align with housing price growth?</vt:lpstr>
      <vt:lpstr>Data Sets</vt:lpstr>
      <vt:lpstr>Data Analysis Workflow</vt:lpstr>
      <vt:lpstr>Data Overview</vt:lpstr>
      <vt:lpstr>Salary Distribution</vt:lpstr>
      <vt:lpstr>Salary Breakdown Overview</vt:lpstr>
      <vt:lpstr>Pay Grade</vt:lpstr>
      <vt:lpstr>Salary Growth</vt:lpstr>
      <vt:lpstr>Housing</vt:lpstr>
      <vt:lpstr>Housing vs Salary Growth</vt:lpstr>
      <vt:lpstr>Conclusion</vt:lpstr>
      <vt:lpstr>PowerPoint Presentation</vt:lpstr>
      <vt:lpstr>Back up</vt:lpstr>
      <vt:lpstr>Job Titles: Filtered</vt:lpstr>
      <vt:lpstr>Base Pay based on Pay Grade</vt:lpstr>
      <vt:lpstr>Base Pay per Job Class</vt:lpstr>
      <vt:lpstr>Yearly Data</vt:lpstr>
      <vt:lpstr>Data Summary</vt:lpstr>
      <vt:lpstr>House affordability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Fire Department Data Analysis</dc:title>
  <dc:creator>Mohan Panga</dc:creator>
  <cp:lastModifiedBy>Susan Quiros</cp:lastModifiedBy>
  <cp:revision>39</cp:revision>
  <dcterms:created xsi:type="dcterms:W3CDTF">2021-06-07T19:02:24Z</dcterms:created>
  <dcterms:modified xsi:type="dcterms:W3CDTF">2021-06-10T03:02:33Z</dcterms:modified>
</cp:coreProperties>
</file>